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3"/>
    <p:sldId id="257" r:id="rId14"/>
    <p:sldId id="258" r:id="rId15"/>
    <p:sldId id="259" r:id="rId16"/>
    <p:sldId id="260" r:id="rId17"/>
    <p:sldId id="261" r:id="rId18"/>
    <p:sldId id="262" r:id="rId19"/>
    <p:sldId id="263" r:id="rId20"/>
    <p:sldId id="264" r:id="rId21"/>
    <p:sldId id="265" r:id="rId22"/>
    <p:sldId id="266" r:id="rId23"/>
    <p:sldId id="267" r:id="rId2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Quattrocento" charset="1" panose="02020502030000000404"/>
      <p:regular r:id="rId10"/>
    </p:embeddedFont>
    <p:embeddedFont>
      <p:font typeface="Quattrocento Bold" charset="1" panose="02020802030000000404"/>
      <p:regular r:id="rId11"/>
    </p:embeddedFont>
    <p:embeddedFont>
      <p:font typeface="Jorick" charset="1" panose="00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slides/slide1.xml" Type="http://schemas.openxmlformats.org/officeDocument/2006/relationships/slide"/><Relationship Id="rId14" Target="slides/slide2.xml" Type="http://schemas.openxmlformats.org/officeDocument/2006/relationships/slide"/><Relationship Id="rId15" Target="slides/slide3.xml" Type="http://schemas.openxmlformats.org/officeDocument/2006/relationships/slide"/><Relationship Id="rId16" Target="slides/slide4.xml" Type="http://schemas.openxmlformats.org/officeDocument/2006/relationships/slide"/><Relationship Id="rId17" Target="slides/slide5.xml" Type="http://schemas.openxmlformats.org/officeDocument/2006/relationships/slide"/><Relationship Id="rId18" Target="slides/slide6.xml" Type="http://schemas.openxmlformats.org/officeDocument/2006/relationships/slide"/><Relationship Id="rId19" Target="slides/slide7.xml" Type="http://schemas.openxmlformats.org/officeDocument/2006/relationships/slide"/><Relationship Id="rId2" Target="presProps.xml" Type="http://schemas.openxmlformats.org/officeDocument/2006/relationships/presProps"/><Relationship Id="rId20" Target="slides/slide8.xml" Type="http://schemas.openxmlformats.org/officeDocument/2006/relationships/slide"/><Relationship Id="rId21" Target="slides/slide9.xml" Type="http://schemas.openxmlformats.org/officeDocument/2006/relationships/slide"/><Relationship Id="rId22" Target="slides/slide10.xml" Type="http://schemas.openxmlformats.org/officeDocument/2006/relationships/slide"/><Relationship Id="rId23" Target="slides/slide11.xml" Type="http://schemas.openxmlformats.org/officeDocument/2006/relationships/slide"/><Relationship Id="rId24" Target="slides/slide12.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3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8.png" Type="http://schemas.openxmlformats.org/officeDocument/2006/relationships/image"/><Relationship Id="rId16" Target="../media/image9.svg" Type="http://schemas.openxmlformats.org/officeDocument/2006/relationships/image"/><Relationship Id="rId17" Target="../media/image38.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3.png" Type="http://schemas.openxmlformats.org/officeDocument/2006/relationships/image"/><Relationship Id="rId8" Target="../media/image3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15" Target="../media/image18.png" Type="http://schemas.openxmlformats.org/officeDocument/2006/relationships/image"/><Relationship Id="rId16" Target="../media/image19.svg" Type="http://schemas.openxmlformats.org/officeDocument/2006/relationships/image"/><Relationship Id="rId17" Target="../media/image27.png" Type="http://schemas.openxmlformats.org/officeDocument/2006/relationships/image"/><Relationship Id="rId18" Target="../media/image28.svg" Type="http://schemas.openxmlformats.org/officeDocument/2006/relationships/image"/><Relationship Id="rId19" Target="../media/image8.png" Type="http://schemas.openxmlformats.org/officeDocument/2006/relationships/image"/><Relationship Id="rId2" Target="../media/image1.jpeg" Type="http://schemas.openxmlformats.org/officeDocument/2006/relationships/image"/><Relationship Id="rId20" Target="../media/image9.svg" Type="http://schemas.openxmlformats.org/officeDocument/2006/relationships/image"/><Relationship Id="rId21" Target="../media/image29.png" Type="http://schemas.openxmlformats.org/officeDocument/2006/relationships/image"/><Relationship Id="rId22" Target="../media/image30.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14.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2.svg" Type="http://schemas.openxmlformats.org/officeDocument/2006/relationships/image"/><Relationship Id="rId11" Target="../media/image33.png" Type="http://schemas.openxmlformats.org/officeDocument/2006/relationships/image"/><Relationship Id="rId12" Target="../media/image34.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3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6.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8.png" Type="http://schemas.openxmlformats.org/officeDocument/2006/relationships/image"/><Relationship Id="rId16"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14.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8.png" Type="http://schemas.openxmlformats.org/officeDocument/2006/relationships/image"/><Relationship Id="rId16" Target="../media/image9.svg" Type="http://schemas.openxmlformats.org/officeDocument/2006/relationships/image"/><Relationship Id="rId17" Target="../media/image3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14.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6.sv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13" Target="../media/image36.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25.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8.png" Type="http://schemas.openxmlformats.org/officeDocument/2006/relationships/image"/><Relationship Id="rId16" Target="../media/image9.svg" Type="http://schemas.openxmlformats.org/officeDocument/2006/relationships/image"/><Relationship Id="rId17" Target="../media/image37.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372492"/>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TextBox 6" id="6"/>
          <p:cNvSpPr txBox="true"/>
          <p:nvPr/>
        </p:nvSpPr>
        <p:spPr>
          <a:xfrm rot="0">
            <a:off x="5664447" y="3671528"/>
            <a:ext cx="6889067" cy="2604738"/>
          </a:xfrm>
          <a:prstGeom prst="rect">
            <a:avLst/>
          </a:prstGeom>
        </p:spPr>
        <p:txBody>
          <a:bodyPr anchor="t" rtlCol="false" tIns="0" lIns="0" bIns="0" rIns="0">
            <a:spAutoFit/>
          </a:bodyPr>
          <a:lstStyle/>
          <a:p>
            <a:pPr algn="ctr">
              <a:lnSpc>
                <a:spcPts val="10457"/>
              </a:lnSpc>
              <a:spcBef>
                <a:spcPct val="0"/>
              </a:spcBef>
            </a:pPr>
            <a:r>
              <a:rPr lang="en-US" sz="7469">
                <a:solidFill>
                  <a:srgbClr val="6F131E"/>
                </a:solidFill>
                <a:latin typeface="Jorick"/>
              </a:rPr>
              <a:t>Jaringan Saraf Tiruan</a:t>
            </a:r>
          </a:p>
        </p:txBody>
      </p:sp>
      <p:sp>
        <p:nvSpPr>
          <p:cNvPr name="Freeform 7" id="7"/>
          <p:cNvSpPr/>
          <p:nvPr/>
        </p:nvSpPr>
        <p:spPr>
          <a:xfrm flipH="false" flipV="false" rot="0">
            <a:off x="249252" y="835088"/>
            <a:ext cx="2750971" cy="2750971"/>
          </a:xfrm>
          <a:custGeom>
            <a:avLst/>
            <a:gdLst/>
            <a:ahLst/>
            <a:cxnLst/>
            <a:rect r="r" b="b" t="t" l="l"/>
            <a:pathLst>
              <a:path h="2750971" w="2750971">
                <a:moveTo>
                  <a:pt x="0" y="0"/>
                </a:moveTo>
                <a:lnTo>
                  <a:pt x="2750972" y="0"/>
                </a:lnTo>
                <a:lnTo>
                  <a:pt x="2750972" y="2750971"/>
                </a:lnTo>
                <a:lnTo>
                  <a:pt x="0" y="275097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905390">
            <a:off x="4061667" y="8326396"/>
            <a:ext cx="494161" cy="2690975"/>
          </a:xfrm>
          <a:custGeom>
            <a:avLst/>
            <a:gdLst/>
            <a:ahLst/>
            <a:cxnLst/>
            <a:rect r="r" b="b" t="t" l="l"/>
            <a:pathLst>
              <a:path h="2690975" w="494161">
                <a:moveTo>
                  <a:pt x="0" y="0"/>
                </a:moveTo>
                <a:lnTo>
                  <a:pt x="494161" y="0"/>
                </a:lnTo>
                <a:lnTo>
                  <a:pt x="494161" y="2690974"/>
                </a:lnTo>
                <a:lnTo>
                  <a:pt x="0" y="26909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573973">
            <a:off x="420115" y="-1037592"/>
            <a:ext cx="4260156" cy="5337325"/>
          </a:xfrm>
          <a:custGeom>
            <a:avLst/>
            <a:gdLst/>
            <a:ahLst/>
            <a:cxnLst/>
            <a:rect r="r" b="b" t="t" l="l"/>
            <a:pathLst>
              <a:path h="5337325" w="4260156">
                <a:moveTo>
                  <a:pt x="0" y="0"/>
                </a:moveTo>
                <a:lnTo>
                  <a:pt x="4260156" y="0"/>
                </a:lnTo>
                <a:lnTo>
                  <a:pt x="4260156" y="5337325"/>
                </a:lnTo>
                <a:lnTo>
                  <a:pt x="0" y="533732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3888157">
            <a:off x="13629084" y="7452182"/>
            <a:ext cx="494161" cy="2690975"/>
          </a:xfrm>
          <a:custGeom>
            <a:avLst/>
            <a:gdLst/>
            <a:ahLst/>
            <a:cxnLst/>
            <a:rect r="r" b="b" t="t" l="l"/>
            <a:pathLst>
              <a:path h="2690975" w="494161">
                <a:moveTo>
                  <a:pt x="0" y="0"/>
                </a:moveTo>
                <a:lnTo>
                  <a:pt x="494161" y="0"/>
                </a:lnTo>
                <a:lnTo>
                  <a:pt x="494161" y="2690975"/>
                </a:lnTo>
                <a:lnTo>
                  <a:pt x="0" y="26909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1" id="11"/>
          <p:cNvSpPr/>
          <p:nvPr/>
        </p:nvSpPr>
        <p:spPr>
          <a:xfrm flipH="false" flipV="false" rot="-4894955">
            <a:off x="16688282" y="2728113"/>
            <a:ext cx="657127" cy="3578414"/>
          </a:xfrm>
          <a:custGeom>
            <a:avLst/>
            <a:gdLst/>
            <a:ahLst/>
            <a:cxnLst/>
            <a:rect r="r" b="b" t="t" l="l"/>
            <a:pathLst>
              <a:path h="3578414" w="657127">
                <a:moveTo>
                  <a:pt x="0" y="0"/>
                </a:moveTo>
                <a:lnTo>
                  <a:pt x="657127" y="0"/>
                </a:lnTo>
                <a:lnTo>
                  <a:pt x="657127" y="3578414"/>
                </a:lnTo>
                <a:lnTo>
                  <a:pt x="0" y="35784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344758">
            <a:off x="13937295" y="5339375"/>
            <a:ext cx="4094486" cy="5323800"/>
          </a:xfrm>
          <a:custGeom>
            <a:avLst/>
            <a:gdLst/>
            <a:ahLst/>
            <a:cxnLst/>
            <a:rect r="r" b="b" t="t" l="l"/>
            <a:pathLst>
              <a:path h="5323800" w="4094486">
                <a:moveTo>
                  <a:pt x="0" y="0"/>
                </a:moveTo>
                <a:lnTo>
                  <a:pt x="4094487" y="0"/>
                </a:lnTo>
                <a:lnTo>
                  <a:pt x="4094487" y="5323800"/>
                </a:lnTo>
                <a:lnTo>
                  <a:pt x="0" y="532380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0">
            <a:off x="1028700" y="6276265"/>
            <a:ext cx="3042986" cy="3042986"/>
          </a:xfrm>
          <a:custGeom>
            <a:avLst/>
            <a:gdLst/>
            <a:ahLst/>
            <a:cxnLst/>
            <a:rect r="r" b="b" t="t" l="l"/>
            <a:pathLst>
              <a:path h="3042986" w="3042986">
                <a:moveTo>
                  <a:pt x="0" y="0"/>
                </a:moveTo>
                <a:lnTo>
                  <a:pt x="3042986" y="0"/>
                </a:lnTo>
                <a:lnTo>
                  <a:pt x="3042986" y="3042986"/>
                </a:lnTo>
                <a:lnTo>
                  <a:pt x="0" y="304298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true" flipV="false" rot="-625761">
            <a:off x="182793" y="5218932"/>
            <a:ext cx="3652458" cy="5564686"/>
          </a:xfrm>
          <a:custGeom>
            <a:avLst/>
            <a:gdLst/>
            <a:ahLst/>
            <a:cxnLst/>
            <a:rect r="r" b="b" t="t" l="l"/>
            <a:pathLst>
              <a:path h="5564686" w="3652458">
                <a:moveTo>
                  <a:pt x="3652457" y="0"/>
                </a:moveTo>
                <a:lnTo>
                  <a:pt x="0" y="0"/>
                </a:lnTo>
                <a:lnTo>
                  <a:pt x="0" y="5564686"/>
                </a:lnTo>
                <a:lnTo>
                  <a:pt x="3652457" y="5564686"/>
                </a:lnTo>
                <a:lnTo>
                  <a:pt x="3652457"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5" id="15"/>
          <p:cNvSpPr/>
          <p:nvPr/>
        </p:nvSpPr>
        <p:spPr>
          <a:xfrm flipH="false" flipV="false" rot="-4279549">
            <a:off x="5036113" y="1827138"/>
            <a:ext cx="1066125" cy="908872"/>
          </a:xfrm>
          <a:custGeom>
            <a:avLst/>
            <a:gdLst/>
            <a:ahLst/>
            <a:cxnLst/>
            <a:rect r="r" b="b" t="t" l="l"/>
            <a:pathLst>
              <a:path h="908872" w="1066125">
                <a:moveTo>
                  <a:pt x="0" y="0"/>
                </a:moveTo>
                <a:lnTo>
                  <a:pt x="1066125" y="0"/>
                </a:lnTo>
                <a:lnTo>
                  <a:pt x="1066125" y="908871"/>
                </a:lnTo>
                <a:lnTo>
                  <a:pt x="0" y="90887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6" id="16"/>
          <p:cNvSpPr/>
          <p:nvPr/>
        </p:nvSpPr>
        <p:spPr>
          <a:xfrm flipH="false" flipV="false" rot="0">
            <a:off x="11341636" y="1113767"/>
            <a:ext cx="2345769" cy="2345769"/>
          </a:xfrm>
          <a:custGeom>
            <a:avLst/>
            <a:gdLst/>
            <a:ahLst/>
            <a:cxnLst/>
            <a:rect r="r" b="b" t="t" l="l"/>
            <a:pathLst>
              <a:path h="2345769" w="2345769">
                <a:moveTo>
                  <a:pt x="0" y="0"/>
                </a:moveTo>
                <a:lnTo>
                  <a:pt x="2345769" y="0"/>
                </a:lnTo>
                <a:lnTo>
                  <a:pt x="2345769" y="2345769"/>
                </a:lnTo>
                <a:lnTo>
                  <a:pt x="0" y="234576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7" id="17"/>
          <p:cNvSpPr/>
          <p:nvPr/>
        </p:nvSpPr>
        <p:spPr>
          <a:xfrm flipH="false" flipV="false" rot="521764">
            <a:off x="12761701" y="16486"/>
            <a:ext cx="4662654" cy="3108436"/>
          </a:xfrm>
          <a:custGeom>
            <a:avLst/>
            <a:gdLst/>
            <a:ahLst/>
            <a:cxnLst/>
            <a:rect r="r" b="b" t="t" l="l"/>
            <a:pathLst>
              <a:path h="3108436" w="4662654">
                <a:moveTo>
                  <a:pt x="0" y="0"/>
                </a:moveTo>
                <a:lnTo>
                  <a:pt x="4662654" y="0"/>
                </a:lnTo>
                <a:lnTo>
                  <a:pt x="4662654" y="3108436"/>
                </a:lnTo>
                <a:lnTo>
                  <a:pt x="0" y="3108436"/>
                </a:lnTo>
                <a:lnTo>
                  <a:pt x="0" y="0"/>
                </a:lnTo>
                <a:close/>
              </a:path>
            </a:pathLst>
          </a:custGeom>
          <a:blipFill>
            <a:blip r:embed="rId21"/>
            <a:stretch>
              <a:fillRect l="0" t="0" r="0" b="0"/>
            </a:stretch>
          </a:blipFill>
        </p:spPr>
      </p:sp>
      <p:sp>
        <p:nvSpPr>
          <p:cNvPr name="Freeform 18" id="18"/>
          <p:cNvSpPr/>
          <p:nvPr/>
        </p:nvSpPr>
        <p:spPr>
          <a:xfrm flipH="false" flipV="false" rot="0">
            <a:off x="16045685" y="803156"/>
            <a:ext cx="971160" cy="827914"/>
          </a:xfrm>
          <a:custGeom>
            <a:avLst/>
            <a:gdLst/>
            <a:ahLst/>
            <a:cxnLst/>
            <a:rect r="r" b="b" t="t" l="l"/>
            <a:pathLst>
              <a:path h="827914" w="971160">
                <a:moveTo>
                  <a:pt x="0" y="0"/>
                </a:moveTo>
                <a:lnTo>
                  <a:pt x="971160" y="0"/>
                </a:lnTo>
                <a:lnTo>
                  <a:pt x="971160" y="827914"/>
                </a:lnTo>
                <a:lnTo>
                  <a:pt x="0" y="827914"/>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p:cNvSpPr/>
          <p:nvPr/>
        </p:nvSpPr>
        <p:spPr>
          <a:xfrm flipH="false" flipV="false" rot="-2700000">
            <a:off x="5240612" y="-954119"/>
            <a:ext cx="657127" cy="3578414"/>
          </a:xfrm>
          <a:custGeom>
            <a:avLst/>
            <a:gdLst/>
            <a:ahLst/>
            <a:cxnLst/>
            <a:rect r="r" b="b" t="t" l="l"/>
            <a:pathLst>
              <a:path h="3578414" w="657127">
                <a:moveTo>
                  <a:pt x="0" y="0"/>
                </a:moveTo>
                <a:lnTo>
                  <a:pt x="657127" y="0"/>
                </a:lnTo>
                <a:lnTo>
                  <a:pt x="657127" y="3578414"/>
                </a:lnTo>
                <a:lnTo>
                  <a:pt x="0" y="35784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3397390">
            <a:off x="11691922" y="8212633"/>
            <a:ext cx="936109" cy="798033"/>
          </a:xfrm>
          <a:custGeom>
            <a:avLst/>
            <a:gdLst/>
            <a:ahLst/>
            <a:cxnLst/>
            <a:rect r="r" b="b" t="t" l="l"/>
            <a:pathLst>
              <a:path h="798033" w="936109">
                <a:moveTo>
                  <a:pt x="0" y="0"/>
                </a:moveTo>
                <a:lnTo>
                  <a:pt x="936109" y="0"/>
                </a:lnTo>
                <a:lnTo>
                  <a:pt x="936109" y="798033"/>
                </a:lnTo>
                <a:lnTo>
                  <a:pt x="0" y="79803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21" id="21"/>
          <p:cNvSpPr txBox="true"/>
          <p:nvPr/>
        </p:nvSpPr>
        <p:spPr>
          <a:xfrm rot="0">
            <a:off x="6170367" y="7876404"/>
            <a:ext cx="5893356" cy="390340"/>
          </a:xfrm>
          <a:prstGeom prst="rect">
            <a:avLst/>
          </a:prstGeom>
        </p:spPr>
        <p:txBody>
          <a:bodyPr anchor="t" rtlCol="false" tIns="0" lIns="0" bIns="0" rIns="0">
            <a:spAutoFit/>
          </a:bodyPr>
          <a:lstStyle/>
          <a:p>
            <a:pPr algn="ctr">
              <a:lnSpc>
                <a:spcPts val="3160"/>
              </a:lnSpc>
              <a:spcBef>
                <a:spcPct val="0"/>
              </a:spcBef>
            </a:pPr>
            <a:r>
              <a:rPr lang="en-US" sz="2257">
                <a:solidFill>
                  <a:srgbClr val="6F131E"/>
                </a:solidFill>
                <a:latin typeface="Quattrocento Bold"/>
              </a:rPr>
              <a:t>Muhammad Arief Hidayah (2108017010040)</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372492"/>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TextBox 6" id="6"/>
          <p:cNvSpPr txBox="true"/>
          <p:nvPr/>
        </p:nvSpPr>
        <p:spPr>
          <a:xfrm rot="0">
            <a:off x="792729" y="769810"/>
            <a:ext cx="10291508" cy="2388228"/>
          </a:xfrm>
          <a:prstGeom prst="rect">
            <a:avLst/>
          </a:prstGeom>
        </p:spPr>
        <p:txBody>
          <a:bodyPr anchor="t" rtlCol="false" tIns="0" lIns="0" bIns="0" rIns="0">
            <a:spAutoFit/>
          </a:bodyPr>
          <a:lstStyle/>
          <a:p>
            <a:pPr algn="ctr" marL="0" indent="0" lvl="0">
              <a:lnSpc>
                <a:spcPts val="9590"/>
              </a:lnSpc>
              <a:spcBef>
                <a:spcPct val="0"/>
              </a:spcBef>
            </a:pPr>
            <a:r>
              <a:rPr lang="en-US" sz="6850">
                <a:solidFill>
                  <a:srgbClr val="6F131E"/>
                </a:solidFill>
                <a:latin typeface="Jorick Bold"/>
              </a:rPr>
              <a:t>JUMLAH TOTAL HIDDEN NODE PER LAYER</a:t>
            </a:r>
          </a:p>
        </p:txBody>
      </p:sp>
      <p:sp>
        <p:nvSpPr>
          <p:cNvPr name="TextBox 7" id="7"/>
          <p:cNvSpPr txBox="true"/>
          <p:nvPr/>
        </p:nvSpPr>
        <p:spPr>
          <a:xfrm rot="0">
            <a:off x="9544336" y="3838360"/>
            <a:ext cx="6976220" cy="1198880"/>
          </a:xfrm>
          <a:prstGeom prst="rect">
            <a:avLst/>
          </a:prstGeom>
        </p:spPr>
        <p:txBody>
          <a:bodyPr anchor="t" rtlCol="false" tIns="0" lIns="0" bIns="0" rIns="0">
            <a:spAutoFit/>
          </a:bodyPr>
          <a:lstStyle/>
          <a:p>
            <a:pPr algn="ctr">
              <a:lnSpc>
                <a:spcPts val="3219"/>
              </a:lnSpc>
            </a:pPr>
            <a:r>
              <a:rPr lang="en-US" sz="2299">
                <a:solidFill>
                  <a:srgbClr val="222222"/>
                </a:solidFill>
                <a:latin typeface="Quattrocento Bold"/>
              </a:rPr>
              <a:t>Jumlahnya yaitu :</a:t>
            </a:r>
          </a:p>
          <a:p>
            <a:pPr algn="ctr">
              <a:lnSpc>
                <a:spcPts val="3219"/>
              </a:lnSpc>
            </a:pPr>
            <a:r>
              <a:rPr lang="en-US" sz="2299">
                <a:solidFill>
                  <a:srgbClr val="222222"/>
                </a:solidFill>
                <a:latin typeface="Quattrocento Bold"/>
              </a:rPr>
              <a:t>16 + 64 =80 </a:t>
            </a:r>
          </a:p>
          <a:p>
            <a:pPr algn="ctr">
              <a:lnSpc>
                <a:spcPts val="3219"/>
              </a:lnSpc>
            </a:pPr>
            <a:r>
              <a:rPr lang="en-US" sz="2299">
                <a:solidFill>
                  <a:srgbClr val="222222"/>
                </a:solidFill>
                <a:latin typeface="Quattrocento Bold"/>
              </a:rPr>
              <a:t>jadi total hidden layer adalah 80</a:t>
            </a:r>
          </a:p>
        </p:txBody>
      </p:sp>
      <p:sp>
        <p:nvSpPr>
          <p:cNvPr name="Freeform 8" id="8"/>
          <p:cNvSpPr/>
          <p:nvPr/>
        </p:nvSpPr>
        <p:spPr>
          <a:xfrm flipH="false" flipV="false" rot="0">
            <a:off x="16520556" y="3407248"/>
            <a:ext cx="2118254" cy="2118254"/>
          </a:xfrm>
          <a:custGeom>
            <a:avLst/>
            <a:gdLst/>
            <a:ahLst/>
            <a:cxnLst/>
            <a:rect r="r" b="b" t="t" l="l"/>
            <a:pathLst>
              <a:path h="2118254" w="2118254">
                <a:moveTo>
                  <a:pt x="0" y="0"/>
                </a:moveTo>
                <a:lnTo>
                  <a:pt x="2118254" y="0"/>
                </a:lnTo>
                <a:lnTo>
                  <a:pt x="2118254" y="2118254"/>
                </a:lnTo>
                <a:lnTo>
                  <a:pt x="0" y="2118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1167482">
            <a:off x="15972855" y="171579"/>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2464302">
            <a:off x="542246" y="-216626"/>
            <a:ext cx="500966" cy="2728035"/>
          </a:xfrm>
          <a:custGeom>
            <a:avLst/>
            <a:gdLst/>
            <a:ahLst/>
            <a:cxnLst/>
            <a:rect r="r" b="b" t="t" l="l"/>
            <a:pathLst>
              <a:path h="2728035" w="500966">
                <a:moveTo>
                  <a:pt x="0" y="0"/>
                </a:moveTo>
                <a:lnTo>
                  <a:pt x="500966" y="0"/>
                </a:lnTo>
                <a:lnTo>
                  <a:pt x="500966" y="2728035"/>
                </a:lnTo>
                <a:lnTo>
                  <a:pt x="0" y="27280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877729" y="3407248"/>
            <a:ext cx="7268981" cy="2716361"/>
          </a:xfrm>
          <a:custGeom>
            <a:avLst/>
            <a:gdLst/>
            <a:ahLst/>
            <a:cxnLst/>
            <a:rect r="r" b="b" t="t" l="l"/>
            <a:pathLst>
              <a:path h="2716361" w="7268981">
                <a:moveTo>
                  <a:pt x="0" y="0"/>
                </a:moveTo>
                <a:lnTo>
                  <a:pt x="7268981" y="0"/>
                </a:lnTo>
                <a:lnTo>
                  <a:pt x="7268981" y="2716360"/>
                </a:lnTo>
                <a:lnTo>
                  <a:pt x="0" y="2716360"/>
                </a:lnTo>
                <a:lnTo>
                  <a:pt x="0" y="0"/>
                </a:lnTo>
                <a:close/>
              </a:path>
            </a:pathLst>
          </a:custGeom>
          <a:blipFill>
            <a:blip r:embed="rId1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2033210"/>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TextBox 6" id="6"/>
          <p:cNvSpPr txBox="true"/>
          <p:nvPr/>
        </p:nvSpPr>
        <p:spPr>
          <a:xfrm rot="0">
            <a:off x="-292271" y="-90419"/>
            <a:ext cx="11546977" cy="2313696"/>
          </a:xfrm>
          <a:prstGeom prst="rect">
            <a:avLst/>
          </a:prstGeom>
        </p:spPr>
        <p:txBody>
          <a:bodyPr anchor="t" rtlCol="false" tIns="0" lIns="0" bIns="0" rIns="0">
            <a:spAutoFit/>
          </a:bodyPr>
          <a:lstStyle/>
          <a:p>
            <a:pPr algn="ctr">
              <a:lnSpc>
                <a:spcPts val="11410"/>
              </a:lnSpc>
            </a:pPr>
            <a:r>
              <a:rPr lang="en-US" sz="8150">
                <a:solidFill>
                  <a:srgbClr val="6F131E"/>
                </a:solidFill>
                <a:latin typeface="Jorick Bold"/>
              </a:rPr>
              <a:t>JUMLAH TOTAL BOBOT </a:t>
            </a:r>
          </a:p>
          <a:p>
            <a:pPr algn="ctr" marL="0" indent="0" lvl="0">
              <a:lnSpc>
                <a:spcPts val="3874"/>
              </a:lnSpc>
            </a:pPr>
            <a:r>
              <a:rPr lang="en-US" sz="7450" spc="-394">
                <a:solidFill>
                  <a:srgbClr val="6F131E"/>
                </a:solidFill>
                <a:latin typeface="Jorick Bold"/>
              </a:rPr>
              <a:t>(WEIGHT)</a:t>
            </a:r>
          </a:p>
        </p:txBody>
      </p:sp>
      <p:sp>
        <p:nvSpPr>
          <p:cNvPr name="Freeform 7" id="7"/>
          <p:cNvSpPr/>
          <p:nvPr/>
        </p:nvSpPr>
        <p:spPr>
          <a:xfrm flipH="false" flipV="false" rot="-3646800">
            <a:off x="13867200" y="8120974"/>
            <a:ext cx="3888114" cy="1484552"/>
          </a:xfrm>
          <a:custGeom>
            <a:avLst/>
            <a:gdLst/>
            <a:ahLst/>
            <a:cxnLst/>
            <a:rect r="r" b="b" t="t" l="l"/>
            <a:pathLst>
              <a:path h="1484552" w="3888114">
                <a:moveTo>
                  <a:pt x="0" y="0"/>
                </a:moveTo>
                <a:lnTo>
                  <a:pt x="3888113" y="0"/>
                </a:lnTo>
                <a:lnTo>
                  <a:pt x="3888113" y="1484552"/>
                </a:lnTo>
                <a:lnTo>
                  <a:pt x="0" y="1484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20556" y="3407248"/>
            <a:ext cx="2118254" cy="2118254"/>
          </a:xfrm>
          <a:custGeom>
            <a:avLst/>
            <a:gdLst/>
            <a:ahLst/>
            <a:cxnLst/>
            <a:rect r="r" b="b" t="t" l="l"/>
            <a:pathLst>
              <a:path h="2118254" w="2118254">
                <a:moveTo>
                  <a:pt x="0" y="0"/>
                </a:moveTo>
                <a:lnTo>
                  <a:pt x="2118254" y="0"/>
                </a:lnTo>
                <a:lnTo>
                  <a:pt x="2118254" y="2118254"/>
                </a:lnTo>
                <a:lnTo>
                  <a:pt x="0" y="21182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5146648">
            <a:off x="-464370" y="4784396"/>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4279549">
            <a:off x="1453851" y="4932905"/>
            <a:ext cx="1390255" cy="1185193"/>
          </a:xfrm>
          <a:custGeom>
            <a:avLst/>
            <a:gdLst/>
            <a:ahLst/>
            <a:cxnLst/>
            <a:rect r="r" b="b" t="t" l="l"/>
            <a:pathLst>
              <a:path h="1185193" w="1390255">
                <a:moveTo>
                  <a:pt x="0" y="0"/>
                </a:moveTo>
                <a:lnTo>
                  <a:pt x="1390256" y="0"/>
                </a:lnTo>
                <a:lnTo>
                  <a:pt x="1390256" y="1185193"/>
                </a:lnTo>
                <a:lnTo>
                  <a:pt x="0" y="11851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1167482">
            <a:off x="15972855" y="171579"/>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2464302">
            <a:off x="542246" y="-216626"/>
            <a:ext cx="500966" cy="2728035"/>
          </a:xfrm>
          <a:custGeom>
            <a:avLst/>
            <a:gdLst/>
            <a:ahLst/>
            <a:cxnLst/>
            <a:rect r="r" b="b" t="t" l="l"/>
            <a:pathLst>
              <a:path h="2728035" w="500966">
                <a:moveTo>
                  <a:pt x="0" y="0"/>
                </a:moveTo>
                <a:lnTo>
                  <a:pt x="500966" y="0"/>
                </a:lnTo>
                <a:lnTo>
                  <a:pt x="500966" y="2728035"/>
                </a:lnTo>
                <a:lnTo>
                  <a:pt x="0" y="27280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4684345" y="3115561"/>
            <a:ext cx="8919310" cy="2701627"/>
          </a:xfrm>
          <a:custGeom>
            <a:avLst/>
            <a:gdLst/>
            <a:ahLst/>
            <a:cxnLst/>
            <a:rect r="r" b="b" t="t" l="l"/>
            <a:pathLst>
              <a:path h="2701627" w="8919310">
                <a:moveTo>
                  <a:pt x="0" y="0"/>
                </a:moveTo>
                <a:lnTo>
                  <a:pt x="8919310" y="0"/>
                </a:lnTo>
                <a:lnTo>
                  <a:pt x="8919310" y="2701627"/>
                </a:lnTo>
                <a:lnTo>
                  <a:pt x="0" y="2701627"/>
                </a:lnTo>
                <a:lnTo>
                  <a:pt x="0" y="0"/>
                </a:lnTo>
                <a:close/>
              </a:path>
            </a:pathLst>
          </a:custGeom>
          <a:blipFill>
            <a:blip r:embed="rId17"/>
            <a:stretch>
              <a:fillRect l="0" t="0" r="-9970" b="0"/>
            </a:stretch>
          </a:blipFill>
        </p:spPr>
      </p:sp>
      <p:sp>
        <p:nvSpPr>
          <p:cNvPr name="TextBox 14" id="14"/>
          <p:cNvSpPr txBox="true"/>
          <p:nvPr/>
        </p:nvSpPr>
        <p:spPr>
          <a:xfrm rot="0">
            <a:off x="5655890" y="6316625"/>
            <a:ext cx="6976220" cy="1198880"/>
          </a:xfrm>
          <a:prstGeom prst="rect">
            <a:avLst/>
          </a:prstGeom>
        </p:spPr>
        <p:txBody>
          <a:bodyPr anchor="t" rtlCol="false" tIns="0" lIns="0" bIns="0" rIns="0">
            <a:spAutoFit/>
          </a:bodyPr>
          <a:lstStyle/>
          <a:p>
            <a:pPr algn="ctr">
              <a:lnSpc>
                <a:spcPts val="3219"/>
              </a:lnSpc>
            </a:pPr>
            <a:r>
              <a:rPr lang="en-US" sz="2299">
                <a:solidFill>
                  <a:srgbClr val="222222"/>
                </a:solidFill>
                <a:latin typeface="Quattrocento Bold"/>
              </a:rPr>
              <a:t>Jumlah total bobot dapat dilihat dari model summary. Berdasarkan dari model summary jumlah bobotnya sebesar 180931.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372492"/>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Freeform 6" id="6"/>
          <p:cNvSpPr/>
          <p:nvPr/>
        </p:nvSpPr>
        <p:spPr>
          <a:xfrm flipH="false" flipV="false" rot="0">
            <a:off x="0" y="0"/>
            <a:ext cx="4143021" cy="2455682"/>
          </a:xfrm>
          <a:custGeom>
            <a:avLst/>
            <a:gdLst/>
            <a:ahLst/>
            <a:cxnLst/>
            <a:rect r="r" b="b" t="t" l="l"/>
            <a:pathLst>
              <a:path h="2455682" w="4143021">
                <a:moveTo>
                  <a:pt x="0" y="0"/>
                </a:moveTo>
                <a:lnTo>
                  <a:pt x="4143021" y="0"/>
                </a:lnTo>
                <a:lnTo>
                  <a:pt x="4143021" y="2455682"/>
                </a:lnTo>
                <a:lnTo>
                  <a:pt x="0" y="2455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771525" y="3341850"/>
            <a:ext cx="16744950" cy="2588261"/>
          </a:xfrm>
          <a:prstGeom prst="rect">
            <a:avLst/>
          </a:prstGeom>
        </p:spPr>
        <p:txBody>
          <a:bodyPr anchor="t" rtlCol="false" tIns="0" lIns="0" bIns="0" rIns="0">
            <a:spAutoFit/>
          </a:bodyPr>
          <a:lstStyle/>
          <a:p>
            <a:pPr algn="ctr" marL="0" indent="0" lvl="0">
              <a:lnSpc>
                <a:spcPts val="21139"/>
              </a:lnSpc>
              <a:spcBef>
                <a:spcPct val="0"/>
              </a:spcBef>
            </a:pPr>
            <a:r>
              <a:rPr lang="en-US" sz="15099">
                <a:solidFill>
                  <a:srgbClr val="6F131E"/>
                </a:solidFill>
                <a:latin typeface="Jorick Bold"/>
              </a:rPr>
              <a:t>THANK YOU</a:t>
            </a:r>
          </a:p>
        </p:txBody>
      </p:sp>
      <p:sp>
        <p:nvSpPr>
          <p:cNvPr name="Freeform 8" id="8"/>
          <p:cNvSpPr/>
          <p:nvPr/>
        </p:nvSpPr>
        <p:spPr>
          <a:xfrm flipH="false" flipV="false" rot="-10800000">
            <a:off x="14144979" y="7786110"/>
            <a:ext cx="4143021" cy="2455682"/>
          </a:xfrm>
          <a:custGeom>
            <a:avLst/>
            <a:gdLst/>
            <a:ahLst/>
            <a:cxnLst/>
            <a:rect r="r" b="b" t="t" l="l"/>
            <a:pathLst>
              <a:path h="2455682" w="4143021">
                <a:moveTo>
                  <a:pt x="0" y="0"/>
                </a:moveTo>
                <a:lnTo>
                  <a:pt x="4143021" y="0"/>
                </a:lnTo>
                <a:lnTo>
                  <a:pt x="4143021" y="2455682"/>
                </a:lnTo>
                <a:lnTo>
                  <a:pt x="0" y="24556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46042" y="372492"/>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grpSp>
        <p:nvGrpSpPr>
          <p:cNvPr name="Group 6" id="6"/>
          <p:cNvGrpSpPr/>
          <p:nvPr/>
        </p:nvGrpSpPr>
        <p:grpSpPr>
          <a:xfrm rot="0">
            <a:off x="3923548" y="3459464"/>
            <a:ext cx="2375171" cy="2492098"/>
            <a:chOff x="0" y="0"/>
            <a:chExt cx="3133810" cy="3288083"/>
          </a:xfrm>
        </p:grpSpPr>
        <p:sp>
          <p:nvSpPr>
            <p:cNvPr name="Freeform 7" id="7"/>
            <p:cNvSpPr/>
            <p:nvPr/>
          </p:nvSpPr>
          <p:spPr>
            <a:xfrm flipH="false" flipV="false" rot="0">
              <a:off x="0" y="0"/>
              <a:ext cx="3133810" cy="3288084"/>
            </a:xfrm>
            <a:custGeom>
              <a:avLst/>
              <a:gdLst/>
              <a:ahLst/>
              <a:cxnLst/>
              <a:rect r="r" b="b" t="t" l="l"/>
              <a:pathLst>
                <a:path h="3288084" w="3133810">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4"/>
                    <a:pt x="3009350" y="3288084"/>
                  </a:cubicBezTo>
                  <a:close/>
                </a:path>
              </a:pathLst>
            </a:custGeom>
            <a:solidFill>
              <a:srgbClr val="DBD0B3"/>
            </a:solidFill>
          </p:spPr>
        </p:sp>
      </p:grpSp>
      <p:grpSp>
        <p:nvGrpSpPr>
          <p:cNvPr name="Group 8" id="8"/>
          <p:cNvGrpSpPr/>
          <p:nvPr/>
        </p:nvGrpSpPr>
        <p:grpSpPr>
          <a:xfrm rot="0">
            <a:off x="9300703" y="3459464"/>
            <a:ext cx="2375171" cy="2492098"/>
            <a:chOff x="0" y="0"/>
            <a:chExt cx="3133810" cy="3288083"/>
          </a:xfrm>
        </p:grpSpPr>
        <p:sp>
          <p:nvSpPr>
            <p:cNvPr name="Freeform 9" id="9"/>
            <p:cNvSpPr/>
            <p:nvPr/>
          </p:nvSpPr>
          <p:spPr>
            <a:xfrm flipH="false" flipV="false" rot="0">
              <a:off x="0" y="0"/>
              <a:ext cx="3133810" cy="3288084"/>
            </a:xfrm>
            <a:custGeom>
              <a:avLst/>
              <a:gdLst/>
              <a:ahLst/>
              <a:cxnLst/>
              <a:rect r="r" b="b" t="t" l="l"/>
              <a:pathLst>
                <a:path h="3288084" w="3133810">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4"/>
                    <a:pt x="3009350" y="3288084"/>
                  </a:cubicBezTo>
                  <a:close/>
                </a:path>
              </a:pathLst>
            </a:custGeom>
            <a:solidFill>
              <a:srgbClr val="DBD0B3"/>
            </a:solidFill>
          </p:spPr>
        </p:sp>
      </p:grpSp>
      <p:grpSp>
        <p:nvGrpSpPr>
          <p:cNvPr name="Group 10" id="10"/>
          <p:cNvGrpSpPr/>
          <p:nvPr/>
        </p:nvGrpSpPr>
        <p:grpSpPr>
          <a:xfrm rot="0">
            <a:off x="11989280" y="3459464"/>
            <a:ext cx="2375171" cy="2492098"/>
            <a:chOff x="0" y="0"/>
            <a:chExt cx="3133810" cy="3288083"/>
          </a:xfrm>
        </p:grpSpPr>
        <p:sp>
          <p:nvSpPr>
            <p:cNvPr name="Freeform 11" id="11"/>
            <p:cNvSpPr/>
            <p:nvPr/>
          </p:nvSpPr>
          <p:spPr>
            <a:xfrm flipH="false" flipV="false" rot="0">
              <a:off x="0" y="0"/>
              <a:ext cx="3133810" cy="3288084"/>
            </a:xfrm>
            <a:custGeom>
              <a:avLst/>
              <a:gdLst/>
              <a:ahLst/>
              <a:cxnLst/>
              <a:rect r="r" b="b" t="t" l="l"/>
              <a:pathLst>
                <a:path h="3288084" w="3133810">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4"/>
                    <a:pt x="3009350" y="3288084"/>
                  </a:cubicBezTo>
                  <a:close/>
                </a:path>
              </a:pathLst>
            </a:custGeom>
            <a:solidFill>
              <a:srgbClr val="DBD0B3"/>
            </a:solidFill>
          </p:spPr>
        </p:sp>
      </p:grpSp>
      <p:grpSp>
        <p:nvGrpSpPr>
          <p:cNvPr name="Group 12" id="12"/>
          <p:cNvGrpSpPr/>
          <p:nvPr/>
        </p:nvGrpSpPr>
        <p:grpSpPr>
          <a:xfrm rot="0">
            <a:off x="6612126" y="3459464"/>
            <a:ext cx="2375171" cy="2492098"/>
            <a:chOff x="0" y="0"/>
            <a:chExt cx="3133810" cy="3288083"/>
          </a:xfrm>
        </p:grpSpPr>
        <p:sp>
          <p:nvSpPr>
            <p:cNvPr name="Freeform 13" id="13"/>
            <p:cNvSpPr/>
            <p:nvPr/>
          </p:nvSpPr>
          <p:spPr>
            <a:xfrm flipH="false" flipV="false" rot="0">
              <a:off x="0" y="0"/>
              <a:ext cx="3133810" cy="3288084"/>
            </a:xfrm>
            <a:custGeom>
              <a:avLst/>
              <a:gdLst/>
              <a:ahLst/>
              <a:cxnLst/>
              <a:rect r="r" b="b" t="t" l="l"/>
              <a:pathLst>
                <a:path h="3288084" w="3133810">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4"/>
                    <a:pt x="3009350" y="3288084"/>
                  </a:cubicBezTo>
                  <a:close/>
                </a:path>
              </a:pathLst>
            </a:custGeom>
            <a:solidFill>
              <a:srgbClr val="DBD0B3"/>
            </a:solidFill>
          </p:spPr>
        </p:sp>
      </p:grpSp>
      <p:sp>
        <p:nvSpPr>
          <p:cNvPr name="Freeform 14" id="14"/>
          <p:cNvSpPr/>
          <p:nvPr/>
        </p:nvSpPr>
        <p:spPr>
          <a:xfrm flipH="false" flipV="false" rot="-3646800">
            <a:off x="13867200" y="8120974"/>
            <a:ext cx="3888114" cy="1484552"/>
          </a:xfrm>
          <a:custGeom>
            <a:avLst/>
            <a:gdLst/>
            <a:ahLst/>
            <a:cxnLst/>
            <a:rect r="r" b="b" t="t" l="l"/>
            <a:pathLst>
              <a:path h="1484552" w="3888114">
                <a:moveTo>
                  <a:pt x="0" y="0"/>
                </a:moveTo>
                <a:lnTo>
                  <a:pt x="3888113" y="0"/>
                </a:lnTo>
                <a:lnTo>
                  <a:pt x="3888113" y="1484552"/>
                </a:lnTo>
                <a:lnTo>
                  <a:pt x="0" y="1484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16520556" y="3407248"/>
            <a:ext cx="2118254" cy="2118254"/>
          </a:xfrm>
          <a:custGeom>
            <a:avLst/>
            <a:gdLst/>
            <a:ahLst/>
            <a:cxnLst/>
            <a:rect r="r" b="b" t="t" l="l"/>
            <a:pathLst>
              <a:path h="2118254" w="2118254">
                <a:moveTo>
                  <a:pt x="0" y="0"/>
                </a:moveTo>
                <a:lnTo>
                  <a:pt x="2118254" y="0"/>
                </a:lnTo>
                <a:lnTo>
                  <a:pt x="2118254" y="2118254"/>
                </a:lnTo>
                <a:lnTo>
                  <a:pt x="0" y="21182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5414351" y="3981917"/>
            <a:ext cx="2957402" cy="7461336"/>
          </a:xfrm>
          <a:custGeom>
            <a:avLst/>
            <a:gdLst/>
            <a:ahLst/>
            <a:cxnLst/>
            <a:rect r="r" b="b" t="t" l="l"/>
            <a:pathLst>
              <a:path h="7461336" w="2957402">
                <a:moveTo>
                  <a:pt x="0" y="0"/>
                </a:moveTo>
                <a:lnTo>
                  <a:pt x="2957402" y="0"/>
                </a:lnTo>
                <a:lnTo>
                  <a:pt x="2957402" y="7461336"/>
                </a:lnTo>
                <a:lnTo>
                  <a:pt x="0" y="746133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3923548" y="6148557"/>
            <a:ext cx="2375171" cy="2492098"/>
            <a:chOff x="0" y="0"/>
            <a:chExt cx="3133810" cy="3288083"/>
          </a:xfrm>
        </p:grpSpPr>
        <p:sp>
          <p:nvSpPr>
            <p:cNvPr name="Freeform 18" id="18"/>
            <p:cNvSpPr/>
            <p:nvPr/>
          </p:nvSpPr>
          <p:spPr>
            <a:xfrm flipH="false" flipV="false" rot="0">
              <a:off x="0" y="0"/>
              <a:ext cx="3133810" cy="3288084"/>
            </a:xfrm>
            <a:custGeom>
              <a:avLst/>
              <a:gdLst/>
              <a:ahLst/>
              <a:cxnLst/>
              <a:rect r="r" b="b" t="t" l="l"/>
              <a:pathLst>
                <a:path h="3288084" w="3133810">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4"/>
                    <a:pt x="3009350" y="3288084"/>
                  </a:cubicBezTo>
                  <a:close/>
                </a:path>
              </a:pathLst>
            </a:custGeom>
            <a:solidFill>
              <a:srgbClr val="DBD0B3"/>
            </a:solidFill>
          </p:spPr>
        </p:sp>
      </p:grpSp>
      <p:grpSp>
        <p:nvGrpSpPr>
          <p:cNvPr name="Group 19" id="19"/>
          <p:cNvGrpSpPr/>
          <p:nvPr/>
        </p:nvGrpSpPr>
        <p:grpSpPr>
          <a:xfrm rot="0">
            <a:off x="9300703" y="6148557"/>
            <a:ext cx="2375171" cy="2492098"/>
            <a:chOff x="0" y="0"/>
            <a:chExt cx="3133810" cy="3288083"/>
          </a:xfrm>
        </p:grpSpPr>
        <p:sp>
          <p:nvSpPr>
            <p:cNvPr name="Freeform 20" id="20"/>
            <p:cNvSpPr/>
            <p:nvPr/>
          </p:nvSpPr>
          <p:spPr>
            <a:xfrm flipH="false" flipV="false" rot="0">
              <a:off x="0" y="0"/>
              <a:ext cx="3133810" cy="3288084"/>
            </a:xfrm>
            <a:custGeom>
              <a:avLst/>
              <a:gdLst/>
              <a:ahLst/>
              <a:cxnLst/>
              <a:rect r="r" b="b" t="t" l="l"/>
              <a:pathLst>
                <a:path h="3288084" w="3133810">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4"/>
                    <a:pt x="3009350" y="3288084"/>
                  </a:cubicBezTo>
                  <a:close/>
                </a:path>
              </a:pathLst>
            </a:custGeom>
            <a:solidFill>
              <a:srgbClr val="DBD0B3"/>
            </a:solidFill>
          </p:spPr>
        </p:sp>
      </p:grpSp>
      <p:grpSp>
        <p:nvGrpSpPr>
          <p:cNvPr name="Group 21" id="21"/>
          <p:cNvGrpSpPr/>
          <p:nvPr/>
        </p:nvGrpSpPr>
        <p:grpSpPr>
          <a:xfrm rot="0">
            <a:off x="11989280" y="6148557"/>
            <a:ext cx="2375171" cy="2492098"/>
            <a:chOff x="0" y="0"/>
            <a:chExt cx="3133810" cy="3288083"/>
          </a:xfrm>
        </p:grpSpPr>
        <p:sp>
          <p:nvSpPr>
            <p:cNvPr name="Freeform 22" id="22"/>
            <p:cNvSpPr/>
            <p:nvPr/>
          </p:nvSpPr>
          <p:spPr>
            <a:xfrm flipH="false" flipV="false" rot="0">
              <a:off x="0" y="0"/>
              <a:ext cx="3133810" cy="3288084"/>
            </a:xfrm>
            <a:custGeom>
              <a:avLst/>
              <a:gdLst/>
              <a:ahLst/>
              <a:cxnLst/>
              <a:rect r="r" b="b" t="t" l="l"/>
              <a:pathLst>
                <a:path h="3288084" w="3133810">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4"/>
                    <a:pt x="3009350" y="3288084"/>
                  </a:cubicBezTo>
                  <a:close/>
                </a:path>
              </a:pathLst>
            </a:custGeom>
            <a:solidFill>
              <a:srgbClr val="DBD0B3"/>
            </a:solidFill>
          </p:spPr>
        </p:sp>
      </p:grpSp>
      <p:grpSp>
        <p:nvGrpSpPr>
          <p:cNvPr name="Group 23" id="23"/>
          <p:cNvGrpSpPr/>
          <p:nvPr/>
        </p:nvGrpSpPr>
        <p:grpSpPr>
          <a:xfrm rot="0">
            <a:off x="6612126" y="6148557"/>
            <a:ext cx="2375171" cy="2492098"/>
            <a:chOff x="0" y="0"/>
            <a:chExt cx="3133810" cy="3288083"/>
          </a:xfrm>
        </p:grpSpPr>
        <p:sp>
          <p:nvSpPr>
            <p:cNvPr name="Freeform 24" id="24"/>
            <p:cNvSpPr/>
            <p:nvPr/>
          </p:nvSpPr>
          <p:spPr>
            <a:xfrm flipH="false" flipV="false" rot="0">
              <a:off x="0" y="0"/>
              <a:ext cx="3133810" cy="3288084"/>
            </a:xfrm>
            <a:custGeom>
              <a:avLst/>
              <a:gdLst/>
              <a:ahLst/>
              <a:cxnLst/>
              <a:rect r="r" b="b" t="t" l="l"/>
              <a:pathLst>
                <a:path h="3288084" w="3133810">
                  <a:moveTo>
                    <a:pt x="3009350" y="3288083"/>
                  </a:moveTo>
                  <a:lnTo>
                    <a:pt x="124460" y="3288083"/>
                  </a:lnTo>
                  <a:cubicBezTo>
                    <a:pt x="55880" y="3288083"/>
                    <a:pt x="0" y="3232203"/>
                    <a:pt x="0" y="3163623"/>
                  </a:cubicBezTo>
                  <a:lnTo>
                    <a:pt x="0" y="124460"/>
                  </a:lnTo>
                  <a:cubicBezTo>
                    <a:pt x="0" y="55880"/>
                    <a:pt x="55880" y="0"/>
                    <a:pt x="124460" y="0"/>
                  </a:cubicBezTo>
                  <a:lnTo>
                    <a:pt x="3009350" y="0"/>
                  </a:lnTo>
                  <a:cubicBezTo>
                    <a:pt x="3077930" y="0"/>
                    <a:pt x="3133810" y="55880"/>
                    <a:pt x="3133810" y="124460"/>
                  </a:cubicBezTo>
                  <a:lnTo>
                    <a:pt x="3133810" y="3163624"/>
                  </a:lnTo>
                  <a:cubicBezTo>
                    <a:pt x="3133810" y="3232203"/>
                    <a:pt x="3077930" y="3288084"/>
                    <a:pt x="3009350" y="3288084"/>
                  </a:cubicBezTo>
                  <a:close/>
                </a:path>
              </a:pathLst>
            </a:custGeom>
            <a:solidFill>
              <a:srgbClr val="DBD0B3"/>
            </a:solidFill>
          </p:spPr>
        </p:sp>
      </p:grpSp>
      <p:sp>
        <p:nvSpPr>
          <p:cNvPr name="Freeform 25" id="25"/>
          <p:cNvSpPr/>
          <p:nvPr/>
        </p:nvSpPr>
        <p:spPr>
          <a:xfrm flipH="false" flipV="false" rot="5146648">
            <a:off x="-464370" y="4784396"/>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6" id="26"/>
          <p:cNvSpPr/>
          <p:nvPr/>
        </p:nvSpPr>
        <p:spPr>
          <a:xfrm flipH="false" flipV="false" rot="-4279549">
            <a:off x="1453851" y="4932905"/>
            <a:ext cx="1390255" cy="1185193"/>
          </a:xfrm>
          <a:custGeom>
            <a:avLst/>
            <a:gdLst/>
            <a:ahLst/>
            <a:cxnLst/>
            <a:rect r="r" b="b" t="t" l="l"/>
            <a:pathLst>
              <a:path h="1185193" w="1390255">
                <a:moveTo>
                  <a:pt x="0" y="0"/>
                </a:moveTo>
                <a:lnTo>
                  <a:pt x="1390256" y="0"/>
                </a:lnTo>
                <a:lnTo>
                  <a:pt x="1390256" y="1185193"/>
                </a:lnTo>
                <a:lnTo>
                  <a:pt x="0" y="118519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7" id="27"/>
          <p:cNvSpPr/>
          <p:nvPr/>
        </p:nvSpPr>
        <p:spPr>
          <a:xfrm flipH="false" flipV="false" rot="-647017">
            <a:off x="302320" y="5851864"/>
            <a:ext cx="2545227" cy="3580243"/>
          </a:xfrm>
          <a:custGeom>
            <a:avLst/>
            <a:gdLst/>
            <a:ahLst/>
            <a:cxnLst/>
            <a:rect r="r" b="b" t="t" l="l"/>
            <a:pathLst>
              <a:path h="3580243" w="2545227">
                <a:moveTo>
                  <a:pt x="0" y="0"/>
                </a:moveTo>
                <a:lnTo>
                  <a:pt x="2545227" y="0"/>
                </a:lnTo>
                <a:lnTo>
                  <a:pt x="2545227" y="3580243"/>
                </a:lnTo>
                <a:lnTo>
                  <a:pt x="0" y="3580243"/>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28" id="28"/>
          <p:cNvSpPr/>
          <p:nvPr/>
        </p:nvSpPr>
        <p:spPr>
          <a:xfrm flipH="false" flipV="false" rot="-1167482">
            <a:off x="15972855" y="171579"/>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29" id="29"/>
          <p:cNvSpPr txBox="true"/>
          <p:nvPr/>
        </p:nvSpPr>
        <p:spPr>
          <a:xfrm rot="0">
            <a:off x="3712371" y="1916414"/>
            <a:ext cx="10863257" cy="1343025"/>
          </a:xfrm>
          <a:prstGeom prst="rect">
            <a:avLst/>
          </a:prstGeom>
        </p:spPr>
        <p:txBody>
          <a:bodyPr anchor="t" rtlCol="false" tIns="0" lIns="0" bIns="0" rIns="0">
            <a:spAutoFit/>
          </a:bodyPr>
          <a:lstStyle/>
          <a:p>
            <a:pPr algn="ctr" marL="0" indent="0" lvl="0">
              <a:lnSpc>
                <a:spcPts val="10559"/>
              </a:lnSpc>
              <a:spcBef>
                <a:spcPct val="0"/>
              </a:spcBef>
            </a:pPr>
            <a:r>
              <a:rPr lang="en-US" sz="8799">
                <a:solidFill>
                  <a:srgbClr val="741A1F"/>
                </a:solidFill>
                <a:latin typeface="Jorick Bold"/>
              </a:rPr>
              <a:t>Table of contents</a:t>
            </a:r>
          </a:p>
        </p:txBody>
      </p:sp>
      <p:sp>
        <p:nvSpPr>
          <p:cNvPr name="TextBox 30" id="30"/>
          <p:cNvSpPr txBox="true"/>
          <p:nvPr/>
        </p:nvSpPr>
        <p:spPr>
          <a:xfrm rot="0">
            <a:off x="4150490" y="5274032"/>
            <a:ext cx="1903390" cy="371337"/>
          </a:xfrm>
          <a:prstGeom prst="rect">
            <a:avLst/>
          </a:prstGeom>
        </p:spPr>
        <p:txBody>
          <a:bodyPr anchor="t" rtlCol="false" tIns="0" lIns="0" bIns="0" rIns="0">
            <a:spAutoFit/>
          </a:bodyPr>
          <a:lstStyle/>
          <a:p>
            <a:pPr algn="l" marL="0" indent="0" lvl="0">
              <a:lnSpc>
                <a:spcPts val="2939"/>
              </a:lnSpc>
              <a:spcBef>
                <a:spcPct val="0"/>
              </a:spcBef>
            </a:pPr>
            <a:r>
              <a:rPr lang="en-US" sz="2260" spc="-67">
                <a:solidFill>
                  <a:srgbClr val="741A1F"/>
                </a:solidFill>
                <a:latin typeface="Quattrocento Bold"/>
              </a:rPr>
              <a:t>Jenis Kasus</a:t>
            </a:r>
          </a:p>
        </p:txBody>
      </p:sp>
      <p:sp>
        <p:nvSpPr>
          <p:cNvPr name="TextBox 31" id="31"/>
          <p:cNvSpPr txBox="true"/>
          <p:nvPr/>
        </p:nvSpPr>
        <p:spPr>
          <a:xfrm rot="0">
            <a:off x="4150490" y="3234253"/>
            <a:ext cx="1481719" cy="1466468"/>
          </a:xfrm>
          <a:prstGeom prst="rect">
            <a:avLst/>
          </a:prstGeom>
        </p:spPr>
        <p:txBody>
          <a:bodyPr anchor="t" rtlCol="false" tIns="0" lIns="0" bIns="0" rIns="0">
            <a:spAutoFit/>
          </a:bodyPr>
          <a:lstStyle/>
          <a:p>
            <a:pPr marL="0" indent="0" lvl="1">
              <a:lnSpc>
                <a:spcPts val="12105"/>
              </a:lnSpc>
              <a:spcBef>
                <a:spcPct val="0"/>
              </a:spcBef>
            </a:pPr>
            <a:r>
              <a:rPr lang="en-US" sz="7710" spc="239" u="none">
                <a:solidFill>
                  <a:srgbClr val="741A1F"/>
                </a:solidFill>
                <a:latin typeface="Jorick Bold"/>
              </a:rPr>
              <a:t>01</a:t>
            </a:r>
          </a:p>
        </p:txBody>
      </p:sp>
      <p:sp>
        <p:nvSpPr>
          <p:cNvPr name="TextBox 32" id="32"/>
          <p:cNvSpPr txBox="true"/>
          <p:nvPr/>
        </p:nvSpPr>
        <p:spPr>
          <a:xfrm rot="0">
            <a:off x="9527645" y="3234253"/>
            <a:ext cx="1466342" cy="1466468"/>
          </a:xfrm>
          <a:prstGeom prst="rect">
            <a:avLst/>
          </a:prstGeom>
        </p:spPr>
        <p:txBody>
          <a:bodyPr anchor="t" rtlCol="false" tIns="0" lIns="0" bIns="0" rIns="0">
            <a:spAutoFit/>
          </a:bodyPr>
          <a:lstStyle/>
          <a:p>
            <a:pPr marL="0" indent="0" lvl="1">
              <a:lnSpc>
                <a:spcPts val="12105"/>
              </a:lnSpc>
              <a:spcBef>
                <a:spcPct val="0"/>
              </a:spcBef>
            </a:pPr>
            <a:r>
              <a:rPr lang="en-US" sz="7710" spc="239" u="none">
                <a:solidFill>
                  <a:srgbClr val="741A1F"/>
                </a:solidFill>
                <a:latin typeface="Jorick Bold"/>
              </a:rPr>
              <a:t>03</a:t>
            </a:r>
          </a:p>
        </p:txBody>
      </p:sp>
      <p:sp>
        <p:nvSpPr>
          <p:cNvPr name="TextBox 33" id="33"/>
          <p:cNvSpPr txBox="true"/>
          <p:nvPr/>
        </p:nvSpPr>
        <p:spPr>
          <a:xfrm rot="0">
            <a:off x="12291816" y="3234253"/>
            <a:ext cx="1404836" cy="1466468"/>
          </a:xfrm>
          <a:prstGeom prst="rect">
            <a:avLst/>
          </a:prstGeom>
        </p:spPr>
        <p:txBody>
          <a:bodyPr anchor="t" rtlCol="false" tIns="0" lIns="0" bIns="0" rIns="0">
            <a:spAutoFit/>
          </a:bodyPr>
          <a:lstStyle/>
          <a:p>
            <a:pPr marL="0" indent="0" lvl="1">
              <a:lnSpc>
                <a:spcPts val="12105"/>
              </a:lnSpc>
              <a:spcBef>
                <a:spcPct val="0"/>
              </a:spcBef>
            </a:pPr>
            <a:r>
              <a:rPr lang="en-US" sz="7710" spc="239" u="none">
                <a:solidFill>
                  <a:srgbClr val="741A1F"/>
                </a:solidFill>
                <a:latin typeface="Jorick Bold"/>
              </a:rPr>
              <a:t>04</a:t>
            </a:r>
          </a:p>
        </p:txBody>
      </p:sp>
      <p:sp>
        <p:nvSpPr>
          <p:cNvPr name="TextBox 34" id="34"/>
          <p:cNvSpPr txBox="true"/>
          <p:nvPr/>
        </p:nvSpPr>
        <p:spPr>
          <a:xfrm rot="0">
            <a:off x="6839067" y="3234253"/>
            <a:ext cx="1573979" cy="1466468"/>
          </a:xfrm>
          <a:prstGeom prst="rect">
            <a:avLst/>
          </a:prstGeom>
        </p:spPr>
        <p:txBody>
          <a:bodyPr anchor="t" rtlCol="false" tIns="0" lIns="0" bIns="0" rIns="0">
            <a:spAutoFit/>
          </a:bodyPr>
          <a:lstStyle/>
          <a:p>
            <a:pPr marL="0" indent="0" lvl="1">
              <a:lnSpc>
                <a:spcPts val="12105"/>
              </a:lnSpc>
              <a:spcBef>
                <a:spcPct val="0"/>
              </a:spcBef>
            </a:pPr>
            <a:r>
              <a:rPr lang="en-US" sz="7710" spc="239" u="none">
                <a:solidFill>
                  <a:srgbClr val="741A1F"/>
                </a:solidFill>
                <a:latin typeface="Jorick Bold"/>
              </a:rPr>
              <a:t>02</a:t>
            </a:r>
          </a:p>
        </p:txBody>
      </p:sp>
      <p:sp>
        <p:nvSpPr>
          <p:cNvPr name="TextBox 35" id="35"/>
          <p:cNvSpPr txBox="true"/>
          <p:nvPr/>
        </p:nvSpPr>
        <p:spPr>
          <a:xfrm rot="0">
            <a:off x="4150490" y="5923347"/>
            <a:ext cx="1481719" cy="1466468"/>
          </a:xfrm>
          <a:prstGeom prst="rect">
            <a:avLst/>
          </a:prstGeom>
        </p:spPr>
        <p:txBody>
          <a:bodyPr anchor="t" rtlCol="false" tIns="0" lIns="0" bIns="0" rIns="0">
            <a:spAutoFit/>
          </a:bodyPr>
          <a:lstStyle/>
          <a:p>
            <a:pPr marL="0" indent="0" lvl="1">
              <a:lnSpc>
                <a:spcPts val="12105"/>
              </a:lnSpc>
              <a:spcBef>
                <a:spcPct val="0"/>
              </a:spcBef>
            </a:pPr>
            <a:r>
              <a:rPr lang="en-US" sz="7710" spc="239" u="none">
                <a:solidFill>
                  <a:srgbClr val="741A1F"/>
                </a:solidFill>
                <a:latin typeface="Jorick Bold"/>
              </a:rPr>
              <a:t>05</a:t>
            </a:r>
          </a:p>
        </p:txBody>
      </p:sp>
      <p:sp>
        <p:nvSpPr>
          <p:cNvPr name="TextBox 36" id="36"/>
          <p:cNvSpPr txBox="true"/>
          <p:nvPr/>
        </p:nvSpPr>
        <p:spPr>
          <a:xfrm rot="0">
            <a:off x="9527645" y="5923347"/>
            <a:ext cx="1466342" cy="1466468"/>
          </a:xfrm>
          <a:prstGeom prst="rect">
            <a:avLst/>
          </a:prstGeom>
        </p:spPr>
        <p:txBody>
          <a:bodyPr anchor="t" rtlCol="false" tIns="0" lIns="0" bIns="0" rIns="0">
            <a:spAutoFit/>
          </a:bodyPr>
          <a:lstStyle/>
          <a:p>
            <a:pPr marL="0" indent="0" lvl="1">
              <a:lnSpc>
                <a:spcPts val="12105"/>
              </a:lnSpc>
              <a:spcBef>
                <a:spcPct val="0"/>
              </a:spcBef>
            </a:pPr>
            <a:r>
              <a:rPr lang="en-US" sz="7710" spc="239" u="none">
                <a:solidFill>
                  <a:srgbClr val="741A1F"/>
                </a:solidFill>
                <a:latin typeface="Jorick Bold"/>
              </a:rPr>
              <a:t>07</a:t>
            </a:r>
          </a:p>
        </p:txBody>
      </p:sp>
      <p:sp>
        <p:nvSpPr>
          <p:cNvPr name="TextBox 37" id="37"/>
          <p:cNvSpPr txBox="true"/>
          <p:nvPr/>
        </p:nvSpPr>
        <p:spPr>
          <a:xfrm rot="0">
            <a:off x="12291816" y="5923347"/>
            <a:ext cx="1404836" cy="1466468"/>
          </a:xfrm>
          <a:prstGeom prst="rect">
            <a:avLst/>
          </a:prstGeom>
        </p:spPr>
        <p:txBody>
          <a:bodyPr anchor="t" rtlCol="false" tIns="0" lIns="0" bIns="0" rIns="0">
            <a:spAutoFit/>
          </a:bodyPr>
          <a:lstStyle/>
          <a:p>
            <a:pPr marL="0" indent="0" lvl="1">
              <a:lnSpc>
                <a:spcPts val="12105"/>
              </a:lnSpc>
              <a:spcBef>
                <a:spcPct val="0"/>
              </a:spcBef>
            </a:pPr>
            <a:r>
              <a:rPr lang="en-US" sz="7710" spc="239" u="none">
                <a:solidFill>
                  <a:srgbClr val="741A1F"/>
                </a:solidFill>
                <a:latin typeface="Jorick Bold"/>
              </a:rPr>
              <a:t>08</a:t>
            </a:r>
          </a:p>
        </p:txBody>
      </p:sp>
      <p:sp>
        <p:nvSpPr>
          <p:cNvPr name="TextBox 38" id="38"/>
          <p:cNvSpPr txBox="true"/>
          <p:nvPr/>
        </p:nvSpPr>
        <p:spPr>
          <a:xfrm rot="0">
            <a:off x="6839067" y="5923347"/>
            <a:ext cx="1573979" cy="1466468"/>
          </a:xfrm>
          <a:prstGeom prst="rect">
            <a:avLst/>
          </a:prstGeom>
        </p:spPr>
        <p:txBody>
          <a:bodyPr anchor="t" rtlCol="false" tIns="0" lIns="0" bIns="0" rIns="0">
            <a:spAutoFit/>
          </a:bodyPr>
          <a:lstStyle/>
          <a:p>
            <a:pPr marL="0" indent="0" lvl="1">
              <a:lnSpc>
                <a:spcPts val="12105"/>
              </a:lnSpc>
              <a:spcBef>
                <a:spcPct val="0"/>
              </a:spcBef>
            </a:pPr>
            <a:r>
              <a:rPr lang="en-US" sz="7710" spc="239" u="none">
                <a:solidFill>
                  <a:srgbClr val="741A1F"/>
                </a:solidFill>
                <a:latin typeface="Jorick Bold"/>
              </a:rPr>
              <a:t>06</a:t>
            </a:r>
          </a:p>
        </p:txBody>
      </p:sp>
      <p:sp>
        <p:nvSpPr>
          <p:cNvPr name="Freeform 39" id="39"/>
          <p:cNvSpPr/>
          <p:nvPr/>
        </p:nvSpPr>
        <p:spPr>
          <a:xfrm flipH="false" flipV="false" rot="-4279549">
            <a:off x="1725874" y="547904"/>
            <a:ext cx="1506093" cy="1283944"/>
          </a:xfrm>
          <a:custGeom>
            <a:avLst/>
            <a:gdLst/>
            <a:ahLst/>
            <a:cxnLst/>
            <a:rect r="r" b="b" t="t" l="l"/>
            <a:pathLst>
              <a:path h="1283944" w="1506093">
                <a:moveTo>
                  <a:pt x="0" y="0"/>
                </a:moveTo>
                <a:lnTo>
                  <a:pt x="1506093" y="0"/>
                </a:lnTo>
                <a:lnTo>
                  <a:pt x="1506093" y="1283944"/>
                </a:lnTo>
                <a:lnTo>
                  <a:pt x="0" y="128394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0" id="40"/>
          <p:cNvSpPr/>
          <p:nvPr/>
        </p:nvSpPr>
        <p:spPr>
          <a:xfrm flipH="false" flipV="false" rot="-2464302">
            <a:off x="542246" y="-216626"/>
            <a:ext cx="500966" cy="2728035"/>
          </a:xfrm>
          <a:custGeom>
            <a:avLst/>
            <a:gdLst/>
            <a:ahLst/>
            <a:cxnLst/>
            <a:rect r="r" b="b" t="t" l="l"/>
            <a:pathLst>
              <a:path h="2728035" w="500966">
                <a:moveTo>
                  <a:pt x="0" y="0"/>
                </a:moveTo>
                <a:lnTo>
                  <a:pt x="500966" y="0"/>
                </a:lnTo>
                <a:lnTo>
                  <a:pt x="500966" y="2728035"/>
                </a:lnTo>
                <a:lnTo>
                  <a:pt x="0" y="2728035"/>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1" id="41"/>
          <p:cNvSpPr/>
          <p:nvPr/>
        </p:nvSpPr>
        <p:spPr>
          <a:xfrm flipH="false" flipV="false" rot="0">
            <a:off x="1276538" y="1028700"/>
            <a:ext cx="1800337" cy="1850814"/>
          </a:xfrm>
          <a:custGeom>
            <a:avLst/>
            <a:gdLst/>
            <a:ahLst/>
            <a:cxnLst/>
            <a:rect r="r" b="b" t="t" l="l"/>
            <a:pathLst>
              <a:path h="1850814" w="1800337">
                <a:moveTo>
                  <a:pt x="0" y="0"/>
                </a:moveTo>
                <a:lnTo>
                  <a:pt x="1800337" y="0"/>
                </a:lnTo>
                <a:lnTo>
                  <a:pt x="1800337" y="1850814"/>
                </a:lnTo>
                <a:lnTo>
                  <a:pt x="0" y="1850814"/>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2" id="42"/>
          <p:cNvSpPr txBox="true"/>
          <p:nvPr/>
        </p:nvSpPr>
        <p:spPr>
          <a:xfrm rot="0">
            <a:off x="6839067" y="4943544"/>
            <a:ext cx="1903390" cy="742812"/>
          </a:xfrm>
          <a:prstGeom prst="rect">
            <a:avLst/>
          </a:prstGeom>
        </p:spPr>
        <p:txBody>
          <a:bodyPr anchor="t" rtlCol="false" tIns="0" lIns="0" bIns="0" rIns="0">
            <a:spAutoFit/>
          </a:bodyPr>
          <a:lstStyle/>
          <a:p>
            <a:pPr algn="l" marL="0" indent="0" lvl="0">
              <a:lnSpc>
                <a:spcPts val="2939"/>
              </a:lnSpc>
              <a:spcBef>
                <a:spcPct val="0"/>
              </a:spcBef>
            </a:pPr>
            <a:r>
              <a:rPr lang="en-US" sz="2260" spc="-67">
                <a:solidFill>
                  <a:srgbClr val="741A1F"/>
                </a:solidFill>
                <a:latin typeface="Quattrocento Bold"/>
              </a:rPr>
              <a:t>Dataset yang digunakan</a:t>
            </a:r>
          </a:p>
        </p:txBody>
      </p:sp>
      <p:sp>
        <p:nvSpPr>
          <p:cNvPr name="TextBox 43" id="43"/>
          <p:cNvSpPr txBox="true"/>
          <p:nvPr/>
        </p:nvSpPr>
        <p:spPr>
          <a:xfrm rot="0">
            <a:off x="9527645" y="4984531"/>
            <a:ext cx="1903390" cy="742812"/>
          </a:xfrm>
          <a:prstGeom prst="rect">
            <a:avLst/>
          </a:prstGeom>
        </p:spPr>
        <p:txBody>
          <a:bodyPr anchor="t" rtlCol="false" tIns="0" lIns="0" bIns="0" rIns="0">
            <a:spAutoFit/>
          </a:bodyPr>
          <a:lstStyle/>
          <a:p>
            <a:pPr algn="l" marL="0" indent="0" lvl="0">
              <a:lnSpc>
                <a:spcPts val="2939"/>
              </a:lnSpc>
              <a:spcBef>
                <a:spcPct val="0"/>
              </a:spcBef>
            </a:pPr>
            <a:r>
              <a:rPr lang="en-US" sz="2260" spc="-67">
                <a:solidFill>
                  <a:srgbClr val="741A1F"/>
                </a:solidFill>
                <a:latin typeface="Quattrocento Bold"/>
              </a:rPr>
              <a:t>Jumlah Fitur dan Label</a:t>
            </a:r>
          </a:p>
        </p:txBody>
      </p:sp>
      <p:sp>
        <p:nvSpPr>
          <p:cNvPr name="TextBox 44" id="44"/>
          <p:cNvSpPr txBox="true"/>
          <p:nvPr/>
        </p:nvSpPr>
        <p:spPr>
          <a:xfrm rot="0">
            <a:off x="4150490" y="7970862"/>
            <a:ext cx="1903390" cy="371337"/>
          </a:xfrm>
          <a:prstGeom prst="rect">
            <a:avLst/>
          </a:prstGeom>
        </p:spPr>
        <p:txBody>
          <a:bodyPr anchor="t" rtlCol="false" tIns="0" lIns="0" bIns="0" rIns="0">
            <a:spAutoFit/>
          </a:bodyPr>
          <a:lstStyle/>
          <a:p>
            <a:pPr algn="l" marL="0" indent="0" lvl="0">
              <a:lnSpc>
                <a:spcPts val="2939"/>
              </a:lnSpc>
              <a:spcBef>
                <a:spcPct val="0"/>
              </a:spcBef>
            </a:pPr>
            <a:r>
              <a:rPr lang="en-US" sz="2260" spc="-67">
                <a:solidFill>
                  <a:srgbClr val="741A1F"/>
                </a:solidFill>
                <a:latin typeface="Quattrocento Bold"/>
              </a:rPr>
              <a:t>Jenis Optimasi</a:t>
            </a:r>
          </a:p>
        </p:txBody>
      </p:sp>
      <p:sp>
        <p:nvSpPr>
          <p:cNvPr name="TextBox 45" id="45"/>
          <p:cNvSpPr txBox="true"/>
          <p:nvPr/>
        </p:nvSpPr>
        <p:spPr>
          <a:xfrm rot="0">
            <a:off x="6839067" y="7227912"/>
            <a:ext cx="1903390" cy="1114287"/>
          </a:xfrm>
          <a:prstGeom prst="rect">
            <a:avLst/>
          </a:prstGeom>
        </p:spPr>
        <p:txBody>
          <a:bodyPr anchor="t" rtlCol="false" tIns="0" lIns="0" bIns="0" rIns="0">
            <a:spAutoFit/>
          </a:bodyPr>
          <a:lstStyle/>
          <a:p>
            <a:pPr algn="l" marL="0" indent="0" lvl="0">
              <a:lnSpc>
                <a:spcPts val="2939"/>
              </a:lnSpc>
              <a:spcBef>
                <a:spcPct val="0"/>
              </a:spcBef>
            </a:pPr>
            <a:r>
              <a:rPr lang="en-US" sz="2260" spc="-67">
                <a:solidFill>
                  <a:srgbClr val="741A1F"/>
                </a:solidFill>
                <a:latin typeface="Quattrocento Bold"/>
              </a:rPr>
              <a:t>Jenis Fungsi Aktivasi yang digunakan </a:t>
            </a:r>
          </a:p>
        </p:txBody>
      </p:sp>
      <p:sp>
        <p:nvSpPr>
          <p:cNvPr name="TextBox 46" id="46"/>
          <p:cNvSpPr txBox="true"/>
          <p:nvPr/>
        </p:nvSpPr>
        <p:spPr>
          <a:xfrm rot="0">
            <a:off x="12216222" y="7599387"/>
            <a:ext cx="1903390" cy="742812"/>
          </a:xfrm>
          <a:prstGeom prst="rect">
            <a:avLst/>
          </a:prstGeom>
        </p:spPr>
        <p:txBody>
          <a:bodyPr anchor="t" rtlCol="false" tIns="0" lIns="0" bIns="0" rIns="0">
            <a:spAutoFit/>
          </a:bodyPr>
          <a:lstStyle/>
          <a:p>
            <a:pPr algn="l" marL="0" indent="0" lvl="0">
              <a:lnSpc>
                <a:spcPts val="2939"/>
              </a:lnSpc>
              <a:spcBef>
                <a:spcPct val="0"/>
              </a:spcBef>
            </a:pPr>
            <a:r>
              <a:rPr lang="en-US" sz="2260" spc="-67">
                <a:solidFill>
                  <a:srgbClr val="741A1F"/>
                </a:solidFill>
                <a:latin typeface="Quattrocento Bold"/>
              </a:rPr>
              <a:t>Jumlah Bobot (Weights)</a:t>
            </a:r>
          </a:p>
        </p:txBody>
      </p:sp>
      <p:sp>
        <p:nvSpPr>
          <p:cNvPr name="TextBox 47" id="47"/>
          <p:cNvSpPr txBox="true"/>
          <p:nvPr/>
        </p:nvSpPr>
        <p:spPr>
          <a:xfrm rot="0">
            <a:off x="12216222" y="4613056"/>
            <a:ext cx="1903390" cy="1114287"/>
          </a:xfrm>
          <a:prstGeom prst="rect">
            <a:avLst/>
          </a:prstGeom>
        </p:spPr>
        <p:txBody>
          <a:bodyPr anchor="t" rtlCol="false" tIns="0" lIns="0" bIns="0" rIns="0">
            <a:spAutoFit/>
          </a:bodyPr>
          <a:lstStyle/>
          <a:p>
            <a:pPr algn="l" marL="0" indent="0" lvl="0">
              <a:lnSpc>
                <a:spcPts val="2939"/>
              </a:lnSpc>
              <a:spcBef>
                <a:spcPct val="0"/>
              </a:spcBef>
            </a:pPr>
            <a:r>
              <a:rPr lang="en-US" sz="2260" spc="-67">
                <a:solidFill>
                  <a:srgbClr val="741A1F"/>
                </a:solidFill>
                <a:latin typeface="Quattrocento Bold"/>
              </a:rPr>
              <a:t>Jenis Saraf Tiruan yang digunakan</a:t>
            </a:r>
          </a:p>
        </p:txBody>
      </p:sp>
      <p:sp>
        <p:nvSpPr>
          <p:cNvPr name="TextBox 48" id="48"/>
          <p:cNvSpPr txBox="true"/>
          <p:nvPr/>
        </p:nvSpPr>
        <p:spPr>
          <a:xfrm rot="0">
            <a:off x="9291754" y="7280005"/>
            <a:ext cx="2375171" cy="981525"/>
          </a:xfrm>
          <a:prstGeom prst="rect">
            <a:avLst/>
          </a:prstGeom>
        </p:spPr>
        <p:txBody>
          <a:bodyPr anchor="t" rtlCol="false" tIns="0" lIns="0" bIns="0" rIns="0">
            <a:spAutoFit/>
          </a:bodyPr>
          <a:lstStyle/>
          <a:p>
            <a:pPr algn="ctr">
              <a:lnSpc>
                <a:spcPts val="2600"/>
              </a:lnSpc>
              <a:spcBef>
                <a:spcPct val="0"/>
              </a:spcBef>
            </a:pPr>
            <a:r>
              <a:rPr lang="en-US" sz="1857">
                <a:solidFill>
                  <a:srgbClr val="741A1F"/>
                </a:solidFill>
                <a:latin typeface="Quattrocento Bold"/>
              </a:rPr>
              <a:t>Jumlah Hidden Layer dan Total Hidden Node perlayer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372492"/>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TextBox 6" id="6"/>
          <p:cNvSpPr txBox="true"/>
          <p:nvPr/>
        </p:nvSpPr>
        <p:spPr>
          <a:xfrm rot="0">
            <a:off x="1900236" y="1640967"/>
            <a:ext cx="14487528" cy="1847850"/>
          </a:xfrm>
          <a:prstGeom prst="rect">
            <a:avLst/>
          </a:prstGeom>
        </p:spPr>
        <p:txBody>
          <a:bodyPr anchor="t" rtlCol="false" tIns="0" lIns="0" bIns="0" rIns="0">
            <a:spAutoFit/>
          </a:bodyPr>
          <a:lstStyle/>
          <a:p>
            <a:pPr algn="ctr" marL="0" indent="0" lvl="0">
              <a:lnSpc>
                <a:spcPts val="14519"/>
              </a:lnSpc>
              <a:spcBef>
                <a:spcPct val="0"/>
              </a:spcBef>
            </a:pPr>
            <a:r>
              <a:rPr lang="en-US" sz="12099">
                <a:solidFill>
                  <a:srgbClr val="6F131E"/>
                </a:solidFill>
                <a:latin typeface="Jorick Bold"/>
              </a:rPr>
              <a:t>JENIS KASUS</a:t>
            </a:r>
          </a:p>
        </p:txBody>
      </p:sp>
      <p:sp>
        <p:nvSpPr>
          <p:cNvPr name="TextBox 7" id="7"/>
          <p:cNvSpPr txBox="true"/>
          <p:nvPr/>
        </p:nvSpPr>
        <p:spPr>
          <a:xfrm rot="0">
            <a:off x="2808887" y="3963822"/>
            <a:ext cx="12608524" cy="1030360"/>
          </a:xfrm>
          <a:prstGeom prst="rect">
            <a:avLst/>
          </a:prstGeom>
        </p:spPr>
        <p:txBody>
          <a:bodyPr anchor="t" rtlCol="false" tIns="0" lIns="0" bIns="0" rIns="0">
            <a:spAutoFit/>
          </a:bodyPr>
          <a:lstStyle/>
          <a:p>
            <a:pPr algn="ctr">
              <a:lnSpc>
                <a:spcPts val="4108"/>
              </a:lnSpc>
            </a:pPr>
            <a:r>
              <a:rPr lang="en-US" sz="2934">
                <a:solidFill>
                  <a:srgbClr val="222222"/>
                </a:solidFill>
                <a:latin typeface="Quattrocento Bold"/>
              </a:rPr>
              <a:t>Jenis kasus yang saya gunakan pada project ini yaitu klasifikasi emotion dari teks : angry, joy dan fear</a:t>
            </a:r>
          </a:p>
        </p:txBody>
      </p:sp>
      <p:sp>
        <p:nvSpPr>
          <p:cNvPr name="Freeform 8" id="8"/>
          <p:cNvSpPr/>
          <p:nvPr/>
        </p:nvSpPr>
        <p:spPr>
          <a:xfrm flipH="false" flipV="false" rot="0">
            <a:off x="15417410" y="-927978"/>
            <a:ext cx="3231769" cy="3231769"/>
          </a:xfrm>
          <a:custGeom>
            <a:avLst/>
            <a:gdLst/>
            <a:ahLst/>
            <a:cxnLst/>
            <a:rect r="r" b="b" t="t" l="l"/>
            <a:pathLst>
              <a:path h="3231769" w="3231769">
                <a:moveTo>
                  <a:pt x="0" y="0"/>
                </a:moveTo>
                <a:lnTo>
                  <a:pt x="3231769" y="0"/>
                </a:lnTo>
                <a:lnTo>
                  <a:pt x="3231769" y="3231769"/>
                </a:lnTo>
                <a:lnTo>
                  <a:pt x="0" y="32317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737500">
            <a:off x="15731909" y="334655"/>
            <a:ext cx="2161601" cy="3187347"/>
          </a:xfrm>
          <a:custGeom>
            <a:avLst/>
            <a:gdLst/>
            <a:ahLst/>
            <a:cxnLst/>
            <a:rect r="r" b="b" t="t" l="l"/>
            <a:pathLst>
              <a:path h="3187347" w="2161601">
                <a:moveTo>
                  <a:pt x="0" y="0"/>
                </a:moveTo>
                <a:lnTo>
                  <a:pt x="2161601" y="0"/>
                </a:lnTo>
                <a:lnTo>
                  <a:pt x="2161601" y="3187348"/>
                </a:lnTo>
                <a:lnTo>
                  <a:pt x="0" y="318734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644138" y="-131803"/>
            <a:ext cx="2765893" cy="1639420"/>
          </a:xfrm>
          <a:custGeom>
            <a:avLst/>
            <a:gdLst/>
            <a:ahLst/>
            <a:cxnLst/>
            <a:rect r="r" b="b" t="t" l="l"/>
            <a:pathLst>
              <a:path h="1639420" w="2765893">
                <a:moveTo>
                  <a:pt x="0" y="0"/>
                </a:moveTo>
                <a:lnTo>
                  <a:pt x="2765893" y="0"/>
                </a:lnTo>
                <a:lnTo>
                  <a:pt x="2765893" y="1639420"/>
                </a:lnTo>
                <a:lnTo>
                  <a:pt x="0" y="163942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325364" y="486394"/>
            <a:ext cx="2483522" cy="3229166"/>
          </a:xfrm>
          <a:custGeom>
            <a:avLst/>
            <a:gdLst/>
            <a:ahLst/>
            <a:cxnLst/>
            <a:rect r="r" b="b" t="t" l="l"/>
            <a:pathLst>
              <a:path h="3229166" w="2483522">
                <a:moveTo>
                  <a:pt x="0" y="0"/>
                </a:moveTo>
                <a:lnTo>
                  <a:pt x="2483523" y="0"/>
                </a:lnTo>
                <a:lnTo>
                  <a:pt x="2483523" y="3229166"/>
                </a:lnTo>
                <a:lnTo>
                  <a:pt x="0" y="322916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2" id="12"/>
          <p:cNvSpPr/>
          <p:nvPr/>
        </p:nvSpPr>
        <p:spPr>
          <a:xfrm flipH="false" flipV="false" rot="0">
            <a:off x="-427429" y="8423572"/>
            <a:ext cx="2332476" cy="2332476"/>
          </a:xfrm>
          <a:custGeom>
            <a:avLst/>
            <a:gdLst/>
            <a:ahLst/>
            <a:cxnLst/>
            <a:rect r="r" b="b" t="t" l="l"/>
            <a:pathLst>
              <a:path h="2332476" w="2332476">
                <a:moveTo>
                  <a:pt x="0" y="0"/>
                </a:moveTo>
                <a:lnTo>
                  <a:pt x="2332476" y="0"/>
                </a:lnTo>
                <a:lnTo>
                  <a:pt x="2332476" y="2332476"/>
                </a:lnTo>
                <a:lnTo>
                  <a:pt x="0" y="23324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10800000">
            <a:off x="15869421" y="8840022"/>
            <a:ext cx="2779759" cy="1647639"/>
          </a:xfrm>
          <a:custGeom>
            <a:avLst/>
            <a:gdLst/>
            <a:ahLst/>
            <a:cxnLst/>
            <a:rect r="r" b="b" t="t" l="l"/>
            <a:pathLst>
              <a:path h="1647639" w="2779759">
                <a:moveTo>
                  <a:pt x="0" y="0"/>
                </a:moveTo>
                <a:lnTo>
                  <a:pt x="2779758" y="0"/>
                </a:lnTo>
                <a:lnTo>
                  <a:pt x="2779758" y="1647639"/>
                </a:lnTo>
                <a:lnTo>
                  <a:pt x="0" y="164763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372492"/>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Freeform 6" id="6"/>
          <p:cNvSpPr/>
          <p:nvPr/>
        </p:nvSpPr>
        <p:spPr>
          <a:xfrm flipH="false" flipV="false" rot="0">
            <a:off x="842974" y="6787429"/>
            <a:ext cx="3042986" cy="3042986"/>
          </a:xfrm>
          <a:custGeom>
            <a:avLst/>
            <a:gdLst/>
            <a:ahLst/>
            <a:cxnLst/>
            <a:rect r="r" b="b" t="t" l="l"/>
            <a:pathLst>
              <a:path h="3042986" w="3042986">
                <a:moveTo>
                  <a:pt x="0" y="0"/>
                </a:moveTo>
                <a:lnTo>
                  <a:pt x="3042986" y="0"/>
                </a:lnTo>
                <a:lnTo>
                  <a:pt x="3042986" y="3042986"/>
                </a:lnTo>
                <a:lnTo>
                  <a:pt x="0" y="3042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34989" y="783043"/>
            <a:ext cx="2750971" cy="2750971"/>
          </a:xfrm>
          <a:custGeom>
            <a:avLst/>
            <a:gdLst/>
            <a:ahLst/>
            <a:cxnLst/>
            <a:rect r="r" b="b" t="t" l="l"/>
            <a:pathLst>
              <a:path h="2750971" w="2750971">
                <a:moveTo>
                  <a:pt x="0" y="0"/>
                </a:moveTo>
                <a:lnTo>
                  <a:pt x="2750971" y="0"/>
                </a:lnTo>
                <a:lnTo>
                  <a:pt x="2750971" y="2750972"/>
                </a:lnTo>
                <a:lnTo>
                  <a:pt x="0" y="27509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a:grpSpLocks noChangeAspect="true"/>
          </p:cNvGrpSpPr>
          <p:nvPr/>
        </p:nvGrpSpPr>
        <p:grpSpPr>
          <a:xfrm rot="0">
            <a:off x="1767852" y="1375913"/>
            <a:ext cx="5535684" cy="7535173"/>
            <a:chOff x="0" y="0"/>
            <a:chExt cx="6350000" cy="8643620"/>
          </a:xfrm>
        </p:grpSpPr>
        <p:sp>
          <p:nvSpPr>
            <p:cNvPr name="Freeform 9" id="9"/>
            <p:cNvSpPr/>
            <p:nvPr/>
          </p:nvSpPr>
          <p:spPr>
            <a:xfrm flipH="false" flipV="false" rot="0">
              <a:off x="0" y="0"/>
              <a:ext cx="6350000" cy="8642350"/>
            </a:xfrm>
            <a:custGeom>
              <a:avLst/>
              <a:gdLst/>
              <a:ahLst/>
              <a:cxnLst/>
              <a:rect r="r" b="b" t="t" l="l"/>
              <a:pathLst>
                <a:path h="8642350" w="6350000">
                  <a:moveTo>
                    <a:pt x="6350000" y="624840"/>
                  </a:moveTo>
                  <a:cubicBezTo>
                    <a:pt x="6350000" y="543560"/>
                    <a:pt x="6309360" y="472440"/>
                    <a:pt x="6247130" y="430530"/>
                  </a:cubicBezTo>
                  <a:cubicBezTo>
                    <a:pt x="6259830" y="422910"/>
                    <a:pt x="6271260" y="412750"/>
                    <a:pt x="6281420" y="402590"/>
                  </a:cubicBezTo>
                  <a:cubicBezTo>
                    <a:pt x="6324600" y="358140"/>
                    <a:pt x="6350000" y="298450"/>
                    <a:pt x="6350000" y="236220"/>
                  </a:cubicBezTo>
                  <a:cubicBezTo>
                    <a:pt x="6350000" y="173990"/>
                    <a:pt x="6324600" y="114300"/>
                    <a:pt x="6281420" y="69850"/>
                  </a:cubicBezTo>
                  <a:cubicBezTo>
                    <a:pt x="6236970" y="25400"/>
                    <a:pt x="6176010" y="0"/>
                    <a:pt x="6115050" y="0"/>
                  </a:cubicBezTo>
                  <a:cubicBezTo>
                    <a:pt x="6052820" y="0"/>
                    <a:pt x="5991860" y="25400"/>
                    <a:pt x="5948680" y="68580"/>
                  </a:cubicBezTo>
                  <a:cubicBezTo>
                    <a:pt x="5937250" y="80010"/>
                    <a:pt x="5927090" y="92710"/>
                    <a:pt x="5919470" y="105410"/>
                  </a:cubicBezTo>
                  <a:cubicBezTo>
                    <a:pt x="5877560" y="41910"/>
                    <a:pt x="5805170" y="0"/>
                    <a:pt x="5723890" y="0"/>
                  </a:cubicBezTo>
                  <a:cubicBezTo>
                    <a:pt x="5642610" y="0"/>
                    <a:pt x="5570220" y="41910"/>
                    <a:pt x="5528310" y="105410"/>
                  </a:cubicBezTo>
                  <a:cubicBezTo>
                    <a:pt x="5486400" y="41910"/>
                    <a:pt x="5414010" y="0"/>
                    <a:pt x="5332730" y="0"/>
                  </a:cubicBezTo>
                  <a:cubicBezTo>
                    <a:pt x="5250180" y="0"/>
                    <a:pt x="5179060" y="41910"/>
                    <a:pt x="5137150" y="105410"/>
                  </a:cubicBezTo>
                  <a:cubicBezTo>
                    <a:pt x="5095241" y="41910"/>
                    <a:pt x="5022850" y="0"/>
                    <a:pt x="4941570" y="0"/>
                  </a:cubicBezTo>
                  <a:cubicBezTo>
                    <a:pt x="4860291" y="0"/>
                    <a:pt x="4787900" y="41910"/>
                    <a:pt x="4745990" y="105410"/>
                  </a:cubicBezTo>
                  <a:cubicBezTo>
                    <a:pt x="4704080" y="41910"/>
                    <a:pt x="4631690" y="0"/>
                    <a:pt x="4550410" y="0"/>
                  </a:cubicBezTo>
                  <a:cubicBezTo>
                    <a:pt x="4469130" y="0"/>
                    <a:pt x="4396740" y="41910"/>
                    <a:pt x="4354830" y="105410"/>
                  </a:cubicBezTo>
                  <a:cubicBezTo>
                    <a:pt x="4312920" y="41910"/>
                    <a:pt x="4240530" y="0"/>
                    <a:pt x="4159250" y="0"/>
                  </a:cubicBezTo>
                  <a:cubicBezTo>
                    <a:pt x="4077970" y="0"/>
                    <a:pt x="4005580" y="41910"/>
                    <a:pt x="3963670" y="105410"/>
                  </a:cubicBezTo>
                  <a:cubicBezTo>
                    <a:pt x="3921761" y="41910"/>
                    <a:pt x="3849370" y="0"/>
                    <a:pt x="3768091" y="0"/>
                  </a:cubicBezTo>
                  <a:cubicBezTo>
                    <a:pt x="3686811" y="0"/>
                    <a:pt x="3614420" y="41910"/>
                    <a:pt x="3572511" y="105410"/>
                  </a:cubicBezTo>
                  <a:cubicBezTo>
                    <a:pt x="3530601" y="41910"/>
                    <a:pt x="3458211" y="0"/>
                    <a:pt x="3376931" y="0"/>
                  </a:cubicBezTo>
                  <a:cubicBezTo>
                    <a:pt x="3295651" y="0"/>
                    <a:pt x="3216910" y="41910"/>
                    <a:pt x="3175000" y="105410"/>
                  </a:cubicBezTo>
                  <a:cubicBezTo>
                    <a:pt x="3133090" y="41910"/>
                    <a:pt x="3060700" y="0"/>
                    <a:pt x="2979420" y="0"/>
                  </a:cubicBezTo>
                  <a:cubicBezTo>
                    <a:pt x="2898140" y="0"/>
                    <a:pt x="2825750" y="41910"/>
                    <a:pt x="2783840" y="105410"/>
                  </a:cubicBezTo>
                  <a:cubicBezTo>
                    <a:pt x="2741930" y="41910"/>
                    <a:pt x="2669540" y="0"/>
                    <a:pt x="2588260" y="0"/>
                  </a:cubicBezTo>
                  <a:cubicBezTo>
                    <a:pt x="2505710" y="0"/>
                    <a:pt x="2434590" y="41910"/>
                    <a:pt x="2392680" y="105410"/>
                  </a:cubicBezTo>
                  <a:cubicBezTo>
                    <a:pt x="2350770" y="41910"/>
                    <a:pt x="2278380" y="0"/>
                    <a:pt x="2197100" y="0"/>
                  </a:cubicBezTo>
                  <a:cubicBezTo>
                    <a:pt x="2115820" y="0"/>
                    <a:pt x="2043430" y="41910"/>
                    <a:pt x="2001520" y="105410"/>
                  </a:cubicBezTo>
                  <a:cubicBezTo>
                    <a:pt x="1959610" y="41910"/>
                    <a:pt x="1887220" y="0"/>
                    <a:pt x="1805941" y="0"/>
                  </a:cubicBezTo>
                  <a:cubicBezTo>
                    <a:pt x="1723391" y="0"/>
                    <a:pt x="1652270" y="41910"/>
                    <a:pt x="1610361" y="105410"/>
                  </a:cubicBezTo>
                  <a:cubicBezTo>
                    <a:pt x="1568450" y="41910"/>
                    <a:pt x="1496061" y="0"/>
                    <a:pt x="1414781" y="0"/>
                  </a:cubicBezTo>
                  <a:cubicBezTo>
                    <a:pt x="1329691" y="0"/>
                    <a:pt x="1257300" y="41910"/>
                    <a:pt x="1215391" y="105410"/>
                  </a:cubicBezTo>
                  <a:cubicBezTo>
                    <a:pt x="1173481" y="41910"/>
                    <a:pt x="1101091" y="0"/>
                    <a:pt x="1019811" y="0"/>
                  </a:cubicBezTo>
                  <a:cubicBezTo>
                    <a:pt x="937261" y="0"/>
                    <a:pt x="866141" y="41910"/>
                    <a:pt x="824231" y="105410"/>
                  </a:cubicBezTo>
                  <a:cubicBezTo>
                    <a:pt x="782321" y="41910"/>
                    <a:pt x="709931" y="0"/>
                    <a:pt x="628650" y="0"/>
                  </a:cubicBezTo>
                  <a:cubicBezTo>
                    <a:pt x="544830" y="0"/>
                    <a:pt x="473710" y="41910"/>
                    <a:pt x="431800" y="105410"/>
                  </a:cubicBezTo>
                  <a:cubicBezTo>
                    <a:pt x="422910" y="92710"/>
                    <a:pt x="412750" y="80010"/>
                    <a:pt x="402590" y="68580"/>
                  </a:cubicBezTo>
                  <a:cubicBezTo>
                    <a:pt x="358140" y="25400"/>
                    <a:pt x="297180" y="0"/>
                    <a:pt x="234950" y="0"/>
                  </a:cubicBezTo>
                  <a:cubicBezTo>
                    <a:pt x="172720" y="0"/>
                    <a:pt x="113030" y="25400"/>
                    <a:pt x="68580" y="68580"/>
                  </a:cubicBezTo>
                  <a:cubicBezTo>
                    <a:pt x="25400" y="113030"/>
                    <a:pt x="0" y="172720"/>
                    <a:pt x="0" y="234950"/>
                  </a:cubicBezTo>
                  <a:cubicBezTo>
                    <a:pt x="0" y="297180"/>
                    <a:pt x="25400" y="356870"/>
                    <a:pt x="68580" y="401320"/>
                  </a:cubicBezTo>
                  <a:cubicBezTo>
                    <a:pt x="78740" y="411480"/>
                    <a:pt x="90170" y="421640"/>
                    <a:pt x="102870" y="429260"/>
                  </a:cubicBezTo>
                  <a:cubicBezTo>
                    <a:pt x="40640" y="472440"/>
                    <a:pt x="0" y="543560"/>
                    <a:pt x="0" y="624840"/>
                  </a:cubicBezTo>
                  <a:cubicBezTo>
                    <a:pt x="0" y="706120"/>
                    <a:pt x="40640" y="777240"/>
                    <a:pt x="102870" y="819150"/>
                  </a:cubicBezTo>
                  <a:cubicBezTo>
                    <a:pt x="40640" y="861060"/>
                    <a:pt x="0" y="932180"/>
                    <a:pt x="0" y="1013460"/>
                  </a:cubicBezTo>
                  <a:cubicBezTo>
                    <a:pt x="0" y="1094740"/>
                    <a:pt x="40640" y="1165860"/>
                    <a:pt x="102870" y="1207770"/>
                  </a:cubicBezTo>
                  <a:cubicBezTo>
                    <a:pt x="40640" y="1249680"/>
                    <a:pt x="0" y="1322070"/>
                    <a:pt x="0" y="1402080"/>
                  </a:cubicBezTo>
                  <a:cubicBezTo>
                    <a:pt x="0" y="1483360"/>
                    <a:pt x="40640" y="1554480"/>
                    <a:pt x="102870" y="1596390"/>
                  </a:cubicBezTo>
                  <a:cubicBezTo>
                    <a:pt x="40640" y="1638300"/>
                    <a:pt x="0" y="1709420"/>
                    <a:pt x="0" y="1790700"/>
                  </a:cubicBezTo>
                  <a:cubicBezTo>
                    <a:pt x="0" y="1871980"/>
                    <a:pt x="40640" y="1943100"/>
                    <a:pt x="102870" y="1985010"/>
                  </a:cubicBezTo>
                  <a:cubicBezTo>
                    <a:pt x="40640" y="2026920"/>
                    <a:pt x="0" y="2099310"/>
                    <a:pt x="0" y="2179320"/>
                  </a:cubicBezTo>
                  <a:cubicBezTo>
                    <a:pt x="0" y="2260600"/>
                    <a:pt x="40640" y="2331720"/>
                    <a:pt x="102870" y="2373630"/>
                  </a:cubicBezTo>
                  <a:cubicBezTo>
                    <a:pt x="40640" y="2418080"/>
                    <a:pt x="0" y="2489200"/>
                    <a:pt x="0" y="2570480"/>
                  </a:cubicBezTo>
                  <a:cubicBezTo>
                    <a:pt x="0" y="2651760"/>
                    <a:pt x="40640" y="2722880"/>
                    <a:pt x="102870" y="2764790"/>
                  </a:cubicBezTo>
                  <a:cubicBezTo>
                    <a:pt x="40640" y="2806700"/>
                    <a:pt x="0" y="2879090"/>
                    <a:pt x="0" y="2959100"/>
                  </a:cubicBezTo>
                  <a:cubicBezTo>
                    <a:pt x="0" y="3040380"/>
                    <a:pt x="40640" y="3111500"/>
                    <a:pt x="102870" y="3153410"/>
                  </a:cubicBezTo>
                  <a:cubicBezTo>
                    <a:pt x="40640" y="3195320"/>
                    <a:pt x="0" y="3266440"/>
                    <a:pt x="0" y="3347720"/>
                  </a:cubicBezTo>
                  <a:cubicBezTo>
                    <a:pt x="0" y="3429000"/>
                    <a:pt x="40640" y="3500120"/>
                    <a:pt x="102870" y="3542030"/>
                  </a:cubicBezTo>
                  <a:cubicBezTo>
                    <a:pt x="40640" y="3583940"/>
                    <a:pt x="0" y="3655060"/>
                    <a:pt x="0" y="3736340"/>
                  </a:cubicBezTo>
                  <a:cubicBezTo>
                    <a:pt x="0" y="3817620"/>
                    <a:pt x="40640" y="3888740"/>
                    <a:pt x="102870" y="3930650"/>
                  </a:cubicBezTo>
                  <a:cubicBezTo>
                    <a:pt x="40640" y="3973830"/>
                    <a:pt x="0" y="4044950"/>
                    <a:pt x="0" y="4124959"/>
                  </a:cubicBezTo>
                  <a:cubicBezTo>
                    <a:pt x="0" y="4206239"/>
                    <a:pt x="40640" y="4277359"/>
                    <a:pt x="102870" y="4319269"/>
                  </a:cubicBezTo>
                  <a:cubicBezTo>
                    <a:pt x="40640" y="4361180"/>
                    <a:pt x="0" y="4432300"/>
                    <a:pt x="0" y="4513580"/>
                  </a:cubicBezTo>
                  <a:cubicBezTo>
                    <a:pt x="0" y="4594860"/>
                    <a:pt x="40640" y="4665980"/>
                    <a:pt x="102870" y="4707890"/>
                  </a:cubicBezTo>
                  <a:cubicBezTo>
                    <a:pt x="40640" y="4749800"/>
                    <a:pt x="0" y="4820920"/>
                    <a:pt x="0" y="4902200"/>
                  </a:cubicBezTo>
                  <a:cubicBezTo>
                    <a:pt x="0" y="4983480"/>
                    <a:pt x="40640" y="5054600"/>
                    <a:pt x="102870" y="5096510"/>
                  </a:cubicBezTo>
                  <a:cubicBezTo>
                    <a:pt x="40640" y="5138420"/>
                    <a:pt x="0" y="5210810"/>
                    <a:pt x="0" y="5290820"/>
                  </a:cubicBezTo>
                  <a:cubicBezTo>
                    <a:pt x="0" y="5372100"/>
                    <a:pt x="40640" y="5443220"/>
                    <a:pt x="102870" y="5485130"/>
                  </a:cubicBezTo>
                  <a:cubicBezTo>
                    <a:pt x="40640" y="5527039"/>
                    <a:pt x="0" y="5598159"/>
                    <a:pt x="0" y="5679439"/>
                  </a:cubicBezTo>
                  <a:cubicBezTo>
                    <a:pt x="0" y="5760719"/>
                    <a:pt x="40640" y="5831839"/>
                    <a:pt x="102870" y="5873749"/>
                  </a:cubicBezTo>
                  <a:cubicBezTo>
                    <a:pt x="40640" y="5915659"/>
                    <a:pt x="0" y="5986779"/>
                    <a:pt x="0" y="6068059"/>
                  </a:cubicBezTo>
                  <a:cubicBezTo>
                    <a:pt x="0" y="6149339"/>
                    <a:pt x="40640" y="6220459"/>
                    <a:pt x="102870" y="6262369"/>
                  </a:cubicBezTo>
                  <a:cubicBezTo>
                    <a:pt x="40640" y="6304280"/>
                    <a:pt x="0" y="6375400"/>
                    <a:pt x="0" y="6456680"/>
                  </a:cubicBezTo>
                  <a:cubicBezTo>
                    <a:pt x="0" y="6537960"/>
                    <a:pt x="40640" y="6609080"/>
                    <a:pt x="102870" y="6650990"/>
                  </a:cubicBezTo>
                  <a:cubicBezTo>
                    <a:pt x="40640" y="6692900"/>
                    <a:pt x="0" y="6764020"/>
                    <a:pt x="0" y="6845300"/>
                  </a:cubicBezTo>
                  <a:cubicBezTo>
                    <a:pt x="0" y="6926580"/>
                    <a:pt x="40640" y="6997700"/>
                    <a:pt x="102870" y="7039610"/>
                  </a:cubicBezTo>
                  <a:cubicBezTo>
                    <a:pt x="40640" y="7082790"/>
                    <a:pt x="0" y="7153910"/>
                    <a:pt x="0" y="7233920"/>
                  </a:cubicBezTo>
                  <a:cubicBezTo>
                    <a:pt x="0" y="7315200"/>
                    <a:pt x="40640" y="7386320"/>
                    <a:pt x="102870" y="7428230"/>
                  </a:cubicBezTo>
                  <a:cubicBezTo>
                    <a:pt x="40640" y="7470139"/>
                    <a:pt x="0" y="7541260"/>
                    <a:pt x="0" y="7622539"/>
                  </a:cubicBezTo>
                  <a:cubicBezTo>
                    <a:pt x="0" y="7703819"/>
                    <a:pt x="40640" y="7774939"/>
                    <a:pt x="102870" y="7816849"/>
                  </a:cubicBezTo>
                  <a:cubicBezTo>
                    <a:pt x="40640" y="7866380"/>
                    <a:pt x="0" y="7937500"/>
                    <a:pt x="0" y="8018780"/>
                  </a:cubicBezTo>
                  <a:cubicBezTo>
                    <a:pt x="0" y="8100061"/>
                    <a:pt x="40640" y="8171180"/>
                    <a:pt x="102870" y="8213090"/>
                  </a:cubicBezTo>
                  <a:cubicBezTo>
                    <a:pt x="90170" y="8220710"/>
                    <a:pt x="78740" y="8230870"/>
                    <a:pt x="68580" y="8241030"/>
                  </a:cubicBezTo>
                  <a:cubicBezTo>
                    <a:pt x="25400" y="8285480"/>
                    <a:pt x="0" y="8346440"/>
                    <a:pt x="0" y="8407400"/>
                  </a:cubicBezTo>
                  <a:cubicBezTo>
                    <a:pt x="0" y="8469630"/>
                    <a:pt x="25400" y="8529320"/>
                    <a:pt x="68580" y="8573770"/>
                  </a:cubicBezTo>
                  <a:cubicBezTo>
                    <a:pt x="111760" y="8616950"/>
                    <a:pt x="172720" y="8642350"/>
                    <a:pt x="234950" y="8642350"/>
                  </a:cubicBezTo>
                  <a:cubicBezTo>
                    <a:pt x="297180" y="8642350"/>
                    <a:pt x="356870" y="8616950"/>
                    <a:pt x="401320" y="8573770"/>
                  </a:cubicBezTo>
                  <a:cubicBezTo>
                    <a:pt x="412750" y="8562339"/>
                    <a:pt x="422910" y="8549639"/>
                    <a:pt x="430530" y="8536939"/>
                  </a:cubicBezTo>
                  <a:cubicBezTo>
                    <a:pt x="472440" y="8600439"/>
                    <a:pt x="544830" y="8642349"/>
                    <a:pt x="626110" y="8642349"/>
                  </a:cubicBezTo>
                  <a:cubicBezTo>
                    <a:pt x="707390" y="8642349"/>
                    <a:pt x="779780" y="8600439"/>
                    <a:pt x="821690" y="8536939"/>
                  </a:cubicBezTo>
                  <a:cubicBezTo>
                    <a:pt x="863600" y="8600439"/>
                    <a:pt x="935990" y="8642349"/>
                    <a:pt x="1017270" y="8642349"/>
                  </a:cubicBezTo>
                  <a:cubicBezTo>
                    <a:pt x="1099820" y="8642349"/>
                    <a:pt x="1172210" y="8600439"/>
                    <a:pt x="1212850" y="8536939"/>
                  </a:cubicBezTo>
                  <a:cubicBezTo>
                    <a:pt x="1254760" y="8600439"/>
                    <a:pt x="1327150" y="8642349"/>
                    <a:pt x="1408430" y="8642349"/>
                  </a:cubicBezTo>
                  <a:cubicBezTo>
                    <a:pt x="1489710" y="8642349"/>
                    <a:pt x="1562100" y="8600439"/>
                    <a:pt x="1604010" y="8536939"/>
                  </a:cubicBezTo>
                  <a:cubicBezTo>
                    <a:pt x="1645920" y="8600439"/>
                    <a:pt x="1718310" y="8642349"/>
                    <a:pt x="1799590" y="8642349"/>
                  </a:cubicBezTo>
                  <a:cubicBezTo>
                    <a:pt x="1880870" y="8642349"/>
                    <a:pt x="1953260" y="8600439"/>
                    <a:pt x="1995170" y="8536939"/>
                  </a:cubicBezTo>
                  <a:cubicBezTo>
                    <a:pt x="2037080" y="8600439"/>
                    <a:pt x="2109470" y="8642349"/>
                    <a:pt x="2190750" y="8642349"/>
                  </a:cubicBezTo>
                  <a:cubicBezTo>
                    <a:pt x="2273300" y="8642349"/>
                    <a:pt x="2344420" y="8600439"/>
                    <a:pt x="2386330" y="8536939"/>
                  </a:cubicBezTo>
                  <a:cubicBezTo>
                    <a:pt x="2428240" y="8600439"/>
                    <a:pt x="2500630" y="8642349"/>
                    <a:pt x="2581910" y="8642349"/>
                  </a:cubicBezTo>
                  <a:cubicBezTo>
                    <a:pt x="2663190" y="8642349"/>
                    <a:pt x="2735580" y="8600439"/>
                    <a:pt x="2777490" y="8536939"/>
                  </a:cubicBezTo>
                  <a:cubicBezTo>
                    <a:pt x="2819400" y="8600439"/>
                    <a:pt x="2891790" y="8642349"/>
                    <a:pt x="2973070" y="8642349"/>
                  </a:cubicBezTo>
                  <a:cubicBezTo>
                    <a:pt x="3055620" y="8642349"/>
                    <a:pt x="3126740" y="8600439"/>
                    <a:pt x="3168650" y="8536939"/>
                  </a:cubicBezTo>
                  <a:cubicBezTo>
                    <a:pt x="3210560" y="8600439"/>
                    <a:pt x="3282950" y="8642349"/>
                    <a:pt x="3364230" y="8642349"/>
                  </a:cubicBezTo>
                  <a:cubicBezTo>
                    <a:pt x="3445509" y="8642349"/>
                    <a:pt x="3517900" y="8600439"/>
                    <a:pt x="3559809" y="8536939"/>
                  </a:cubicBezTo>
                  <a:cubicBezTo>
                    <a:pt x="3601719" y="8600439"/>
                    <a:pt x="3674109" y="8642349"/>
                    <a:pt x="3755389" y="8642349"/>
                  </a:cubicBezTo>
                  <a:cubicBezTo>
                    <a:pt x="3837939" y="8642349"/>
                    <a:pt x="3909059" y="8600439"/>
                    <a:pt x="3950969" y="8536939"/>
                  </a:cubicBezTo>
                  <a:cubicBezTo>
                    <a:pt x="3992879" y="8600439"/>
                    <a:pt x="4065269" y="8642349"/>
                    <a:pt x="4146549" y="8642349"/>
                  </a:cubicBezTo>
                  <a:cubicBezTo>
                    <a:pt x="4227829" y="8642349"/>
                    <a:pt x="4300219" y="8600439"/>
                    <a:pt x="4342129" y="8536939"/>
                  </a:cubicBezTo>
                  <a:cubicBezTo>
                    <a:pt x="4384039" y="8600439"/>
                    <a:pt x="4456429" y="8642349"/>
                    <a:pt x="4537709" y="8642349"/>
                  </a:cubicBezTo>
                  <a:cubicBezTo>
                    <a:pt x="4618989" y="8642349"/>
                    <a:pt x="4691379" y="8600439"/>
                    <a:pt x="4733289" y="8536939"/>
                  </a:cubicBezTo>
                  <a:cubicBezTo>
                    <a:pt x="4775199" y="8600439"/>
                    <a:pt x="4847589" y="8642349"/>
                    <a:pt x="4928869" y="8642349"/>
                  </a:cubicBezTo>
                  <a:cubicBezTo>
                    <a:pt x="5010149" y="8642349"/>
                    <a:pt x="5082539" y="8600439"/>
                    <a:pt x="5124449" y="8536939"/>
                  </a:cubicBezTo>
                  <a:cubicBezTo>
                    <a:pt x="5166359" y="8600439"/>
                    <a:pt x="5238749" y="8642349"/>
                    <a:pt x="5320029" y="8642349"/>
                  </a:cubicBezTo>
                  <a:cubicBezTo>
                    <a:pt x="5401309" y="8642349"/>
                    <a:pt x="5473699" y="8600439"/>
                    <a:pt x="5515609" y="8536939"/>
                  </a:cubicBezTo>
                  <a:cubicBezTo>
                    <a:pt x="5557519" y="8600439"/>
                    <a:pt x="5629909" y="8642349"/>
                    <a:pt x="5711189" y="8642349"/>
                  </a:cubicBezTo>
                  <a:cubicBezTo>
                    <a:pt x="5793739" y="8642349"/>
                    <a:pt x="5864859" y="8600439"/>
                    <a:pt x="5906769" y="8536939"/>
                  </a:cubicBezTo>
                  <a:cubicBezTo>
                    <a:pt x="5915659" y="8549639"/>
                    <a:pt x="5925819" y="8562339"/>
                    <a:pt x="5935978" y="8573770"/>
                  </a:cubicBezTo>
                  <a:cubicBezTo>
                    <a:pt x="5979158" y="8616950"/>
                    <a:pt x="6040119" y="8642350"/>
                    <a:pt x="6102348" y="8642350"/>
                  </a:cubicBezTo>
                  <a:cubicBezTo>
                    <a:pt x="6163308" y="8642350"/>
                    <a:pt x="6224269" y="8616950"/>
                    <a:pt x="6268719" y="8573770"/>
                  </a:cubicBezTo>
                  <a:cubicBezTo>
                    <a:pt x="6311898" y="8529320"/>
                    <a:pt x="6337298" y="8469630"/>
                    <a:pt x="6337298" y="8407400"/>
                  </a:cubicBezTo>
                  <a:cubicBezTo>
                    <a:pt x="6337298" y="8345170"/>
                    <a:pt x="6311898" y="8285480"/>
                    <a:pt x="6268719" y="8241030"/>
                  </a:cubicBezTo>
                  <a:cubicBezTo>
                    <a:pt x="6258559" y="8230870"/>
                    <a:pt x="6247128" y="8220711"/>
                    <a:pt x="6234428" y="8213090"/>
                  </a:cubicBezTo>
                  <a:cubicBezTo>
                    <a:pt x="6296658" y="8171180"/>
                    <a:pt x="6337298" y="8098790"/>
                    <a:pt x="6337298" y="8018780"/>
                  </a:cubicBezTo>
                  <a:cubicBezTo>
                    <a:pt x="6337298" y="7937500"/>
                    <a:pt x="6296658" y="7866380"/>
                    <a:pt x="6234428" y="7824470"/>
                  </a:cubicBezTo>
                  <a:cubicBezTo>
                    <a:pt x="6296658" y="7782561"/>
                    <a:pt x="6337298" y="7711440"/>
                    <a:pt x="6337298" y="7630161"/>
                  </a:cubicBezTo>
                  <a:cubicBezTo>
                    <a:pt x="6337298" y="7548881"/>
                    <a:pt x="6296658" y="7477761"/>
                    <a:pt x="6234428" y="7435851"/>
                  </a:cubicBezTo>
                  <a:cubicBezTo>
                    <a:pt x="6296658" y="7393941"/>
                    <a:pt x="6337298" y="7321551"/>
                    <a:pt x="6337298" y="7241541"/>
                  </a:cubicBezTo>
                  <a:cubicBezTo>
                    <a:pt x="6337298" y="7160261"/>
                    <a:pt x="6296658" y="7089141"/>
                    <a:pt x="6234428" y="7047231"/>
                  </a:cubicBezTo>
                  <a:cubicBezTo>
                    <a:pt x="6296658" y="7005321"/>
                    <a:pt x="6337298" y="6934201"/>
                    <a:pt x="6337298" y="6852921"/>
                  </a:cubicBezTo>
                  <a:cubicBezTo>
                    <a:pt x="6337298" y="6771642"/>
                    <a:pt x="6296658" y="6700521"/>
                    <a:pt x="6234428" y="6658611"/>
                  </a:cubicBezTo>
                  <a:cubicBezTo>
                    <a:pt x="6296658" y="6615431"/>
                    <a:pt x="6337298" y="6544311"/>
                    <a:pt x="6337298" y="6464302"/>
                  </a:cubicBezTo>
                  <a:cubicBezTo>
                    <a:pt x="6337298" y="6383022"/>
                    <a:pt x="6296658" y="6311902"/>
                    <a:pt x="6234428" y="6269992"/>
                  </a:cubicBezTo>
                  <a:cubicBezTo>
                    <a:pt x="6296658" y="6228082"/>
                    <a:pt x="6337298" y="6156962"/>
                    <a:pt x="6337298" y="6075682"/>
                  </a:cubicBezTo>
                  <a:cubicBezTo>
                    <a:pt x="6337298" y="5994402"/>
                    <a:pt x="6296658" y="5923282"/>
                    <a:pt x="6234428" y="5881372"/>
                  </a:cubicBezTo>
                  <a:cubicBezTo>
                    <a:pt x="6296658" y="5839462"/>
                    <a:pt x="6337298" y="5768342"/>
                    <a:pt x="6337298" y="5687062"/>
                  </a:cubicBezTo>
                  <a:cubicBezTo>
                    <a:pt x="6337298" y="5605782"/>
                    <a:pt x="6296658" y="5534662"/>
                    <a:pt x="6234428" y="5492752"/>
                  </a:cubicBezTo>
                  <a:cubicBezTo>
                    <a:pt x="6296658" y="5449572"/>
                    <a:pt x="6337298" y="5378452"/>
                    <a:pt x="6337298" y="5298442"/>
                  </a:cubicBezTo>
                  <a:cubicBezTo>
                    <a:pt x="6337298" y="5217163"/>
                    <a:pt x="6296658" y="5146042"/>
                    <a:pt x="6234428" y="5104133"/>
                  </a:cubicBezTo>
                  <a:cubicBezTo>
                    <a:pt x="6296658" y="5062223"/>
                    <a:pt x="6337298" y="4991103"/>
                    <a:pt x="6337298" y="4909823"/>
                  </a:cubicBezTo>
                  <a:cubicBezTo>
                    <a:pt x="6337298" y="4828543"/>
                    <a:pt x="6296658" y="4757423"/>
                    <a:pt x="6234428" y="4715513"/>
                  </a:cubicBezTo>
                  <a:cubicBezTo>
                    <a:pt x="6296658" y="4672333"/>
                    <a:pt x="6337298" y="4601213"/>
                    <a:pt x="6337298" y="4521203"/>
                  </a:cubicBezTo>
                  <a:cubicBezTo>
                    <a:pt x="6337298" y="4439923"/>
                    <a:pt x="6296658" y="4368803"/>
                    <a:pt x="6234428" y="4326893"/>
                  </a:cubicBezTo>
                  <a:cubicBezTo>
                    <a:pt x="6296658" y="4284983"/>
                    <a:pt x="6337298" y="4213863"/>
                    <a:pt x="6337298" y="4132583"/>
                  </a:cubicBezTo>
                  <a:cubicBezTo>
                    <a:pt x="6337298" y="4051303"/>
                    <a:pt x="6296658" y="3980183"/>
                    <a:pt x="6234428" y="3938274"/>
                  </a:cubicBezTo>
                  <a:cubicBezTo>
                    <a:pt x="6296658" y="3896364"/>
                    <a:pt x="6337298" y="3825244"/>
                    <a:pt x="6337298" y="3743964"/>
                  </a:cubicBezTo>
                  <a:cubicBezTo>
                    <a:pt x="6337298" y="3662684"/>
                    <a:pt x="6296658" y="3591564"/>
                    <a:pt x="6234428" y="3549654"/>
                  </a:cubicBezTo>
                  <a:cubicBezTo>
                    <a:pt x="6296658" y="3506474"/>
                    <a:pt x="6337298" y="3435354"/>
                    <a:pt x="6337298" y="3355344"/>
                  </a:cubicBezTo>
                  <a:cubicBezTo>
                    <a:pt x="6337298" y="3274064"/>
                    <a:pt x="6296658" y="3202944"/>
                    <a:pt x="6234428" y="3161034"/>
                  </a:cubicBezTo>
                  <a:cubicBezTo>
                    <a:pt x="6296658" y="3119124"/>
                    <a:pt x="6337298" y="3048004"/>
                    <a:pt x="6337298" y="2966724"/>
                  </a:cubicBezTo>
                  <a:cubicBezTo>
                    <a:pt x="6337298" y="2885444"/>
                    <a:pt x="6296658" y="2814324"/>
                    <a:pt x="6234428" y="2772414"/>
                  </a:cubicBezTo>
                  <a:cubicBezTo>
                    <a:pt x="6296658" y="2730504"/>
                    <a:pt x="6337298" y="2659384"/>
                    <a:pt x="6337298" y="2578104"/>
                  </a:cubicBezTo>
                  <a:cubicBezTo>
                    <a:pt x="6337298" y="2496824"/>
                    <a:pt x="6296658" y="2425704"/>
                    <a:pt x="6234428" y="2383794"/>
                  </a:cubicBezTo>
                  <a:cubicBezTo>
                    <a:pt x="6296658" y="2341884"/>
                    <a:pt x="6337298" y="2270764"/>
                    <a:pt x="6337298" y="2189484"/>
                  </a:cubicBezTo>
                  <a:cubicBezTo>
                    <a:pt x="6337298" y="2108204"/>
                    <a:pt x="6296658" y="2037084"/>
                    <a:pt x="6234428" y="1995174"/>
                  </a:cubicBezTo>
                  <a:cubicBezTo>
                    <a:pt x="6296658" y="1953264"/>
                    <a:pt x="6337298" y="1882144"/>
                    <a:pt x="6337298" y="1800864"/>
                  </a:cubicBezTo>
                  <a:cubicBezTo>
                    <a:pt x="6337298" y="1719584"/>
                    <a:pt x="6296658" y="1648464"/>
                    <a:pt x="6234428" y="1606554"/>
                  </a:cubicBezTo>
                  <a:cubicBezTo>
                    <a:pt x="6296658" y="1563374"/>
                    <a:pt x="6337298" y="1492254"/>
                    <a:pt x="6337298" y="1412244"/>
                  </a:cubicBezTo>
                  <a:cubicBezTo>
                    <a:pt x="6337298" y="1330964"/>
                    <a:pt x="6296658" y="1259844"/>
                    <a:pt x="6234428" y="1217934"/>
                  </a:cubicBezTo>
                  <a:cubicBezTo>
                    <a:pt x="6296658" y="1176024"/>
                    <a:pt x="6337298" y="1104904"/>
                    <a:pt x="6337298" y="1023624"/>
                  </a:cubicBezTo>
                  <a:cubicBezTo>
                    <a:pt x="6337298" y="942344"/>
                    <a:pt x="6296658" y="871224"/>
                    <a:pt x="6234428" y="829314"/>
                  </a:cubicBezTo>
                  <a:cubicBezTo>
                    <a:pt x="6309358" y="775974"/>
                    <a:pt x="6349998" y="704854"/>
                    <a:pt x="6349998" y="624844"/>
                  </a:cubicBezTo>
                  <a:close/>
                </a:path>
              </a:pathLst>
            </a:custGeom>
            <a:solidFill>
              <a:srgbClr val="6F131E"/>
            </a:solidFill>
          </p:spPr>
        </p:sp>
        <p:sp>
          <p:nvSpPr>
            <p:cNvPr name="Freeform 10" id="10"/>
            <p:cNvSpPr/>
            <p:nvPr/>
          </p:nvSpPr>
          <p:spPr>
            <a:xfrm flipH="false" flipV="false" rot="0">
              <a:off x="389890" y="450850"/>
              <a:ext cx="5570220" cy="7743190"/>
            </a:xfrm>
            <a:custGeom>
              <a:avLst/>
              <a:gdLst/>
              <a:ahLst/>
              <a:cxnLst/>
              <a:rect r="r" b="b" t="t" l="l"/>
              <a:pathLst>
                <a:path h="7743190" w="5570220">
                  <a:moveTo>
                    <a:pt x="0" y="0"/>
                  </a:moveTo>
                  <a:lnTo>
                    <a:pt x="5570220" y="0"/>
                  </a:lnTo>
                  <a:lnTo>
                    <a:pt x="5570220" y="7743190"/>
                  </a:lnTo>
                  <a:lnTo>
                    <a:pt x="0" y="7743190"/>
                  </a:lnTo>
                  <a:close/>
                </a:path>
              </a:pathLst>
            </a:custGeom>
            <a:solidFill>
              <a:srgbClr val="000000">
                <a:alpha val="0"/>
              </a:srgbClr>
            </a:solidFill>
            <a:ln w="12700">
              <a:solidFill>
                <a:srgbClr val="000000"/>
              </a:solidFill>
            </a:ln>
          </p:spPr>
        </p:sp>
      </p:grpSp>
      <p:sp>
        <p:nvSpPr>
          <p:cNvPr name="TextBox 11" id="11"/>
          <p:cNvSpPr txBox="true"/>
          <p:nvPr/>
        </p:nvSpPr>
        <p:spPr>
          <a:xfrm rot="0">
            <a:off x="7627757" y="7598081"/>
            <a:ext cx="8090574" cy="772795"/>
          </a:xfrm>
          <a:prstGeom prst="rect">
            <a:avLst/>
          </a:prstGeom>
        </p:spPr>
        <p:txBody>
          <a:bodyPr anchor="t" rtlCol="false" tIns="0" lIns="0" bIns="0" rIns="0">
            <a:spAutoFit/>
          </a:bodyPr>
          <a:lstStyle/>
          <a:p>
            <a:pPr>
              <a:lnSpc>
                <a:spcPts val="3079"/>
              </a:lnSpc>
            </a:pPr>
            <a:r>
              <a:rPr lang="en-US" sz="2199" u="sng">
                <a:solidFill>
                  <a:srgbClr val="222222"/>
                </a:solidFill>
                <a:latin typeface="Quattrocento Bold"/>
              </a:rPr>
              <a:t>https://www.kaggle.com/datasets/abdallahwagih/emotion-dataset</a:t>
            </a:r>
          </a:p>
        </p:txBody>
      </p:sp>
      <p:sp>
        <p:nvSpPr>
          <p:cNvPr name="TextBox 12" id="12"/>
          <p:cNvSpPr txBox="true"/>
          <p:nvPr/>
        </p:nvSpPr>
        <p:spPr>
          <a:xfrm rot="0">
            <a:off x="7627757" y="935423"/>
            <a:ext cx="10660243" cy="2598592"/>
          </a:xfrm>
          <a:prstGeom prst="rect">
            <a:avLst/>
          </a:prstGeom>
        </p:spPr>
        <p:txBody>
          <a:bodyPr anchor="t" rtlCol="false" tIns="0" lIns="0" bIns="0" rIns="0">
            <a:spAutoFit/>
          </a:bodyPr>
          <a:lstStyle/>
          <a:p>
            <a:pPr>
              <a:lnSpc>
                <a:spcPts val="9945"/>
              </a:lnSpc>
            </a:pPr>
            <a:r>
              <a:rPr lang="en-US" sz="10148" spc="-294">
                <a:solidFill>
                  <a:srgbClr val="6F131E"/>
                </a:solidFill>
                <a:latin typeface="Jorick Bold"/>
              </a:rPr>
              <a:t>DATASET YANG DIGUNAKAN</a:t>
            </a:r>
          </a:p>
        </p:txBody>
      </p:sp>
      <p:sp>
        <p:nvSpPr>
          <p:cNvPr name="Freeform 13" id="13"/>
          <p:cNvSpPr/>
          <p:nvPr/>
        </p:nvSpPr>
        <p:spPr>
          <a:xfrm flipH="false" flipV="false" rot="-4279549">
            <a:off x="15995263" y="8917502"/>
            <a:ext cx="2972300" cy="2533886"/>
          </a:xfrm>
          <a:custGeom>
            <a:avLst/>
            <a:gdLst/>
            <a:ahLst/>
            <a:cxnLst/>
            <a:rect r="r" b="b" t="t" l="l"/>
            <a:pathLst>
              <a:path h="2533886" w="2972300">
                <a:moveTo>
                  <a:pt x="0" y="0"/>
                </a:moveTo>
                <a:lnTo>
                  <a:pt x="2972299" y="0"/>
                </a:lnTo>
                <a:lnTo>
                  <a:pt x="2972299" y="2533886"/>
                </a:lnTo>
                <a:lnTo>
                  <a:pt x="0" y="25338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16120220" y="-187240"/>
            <a:ext cx="2345769" cy="2345769"/>
          </a:xfrm>
          <a:custGeom>
            <a:avLst/>
            <a:gdLst/>
            <a:ahLst/>
            <a:cxnLst/>
            <a:rect r="r" b="b" t="t" l="l"/>
            <a:pathLst>
              <a:path h="2345769" w="2345769">
                <a:moveTo>
                  <a:pt x="0" y="0"/>
                </a:moveTo>
                <a:lnTo>
                  <a:pt x="2345769" y="0"/>
                </a:lnTo>
                <a:lnTo>
                  <a:pt x="2345769" y="2345769"/>
                </a:lnTo>
                <a:lnTo>
                  <a:pt x="0" y="23457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7652317" y="7144022"/>
            <a:ext cx="2381468" cy="501685"/>
          </a:xfrm>
          <a:prstGeom prst="rect">
            <a:avLst/>
          </a:prstGeom>
        </p:spPr>
        <p:txBody>
          <a:bodyPr anchor="t" rtlCol="false" tIns="0" lIns="0" bIns="0" rIns="0">
            <a:spAutoFit/>
          </a:bodyPr>
          <a:lstStyle/>
          <a:p>
            <a:pPr algn="ctr">
              <a:lnSpc>
                <a:spcPts val="4102"/>
              </a:lnSpc>
              <a:spcBef>
                <a:spcPct val="0"/>
              </a:spcBef>
            </a:pPr>
            <a:r>
              <a:rPr lang="en-US" sz="2613" spc="81">
                <a:solidFill>
                  <a:srgbClr val="000000"/>
                </a:solidFill>
                <a:latin typeface="Jorick Bold"/>
              </a:rPr>
              <a:t>LINK DATASET :</a:t>
            </a:r>
          </a:p>
        </p:txBody>
      </p:sp>
      <p:sp>
        <p:nvSpPr>
          <p:cNvPr name="TextBox 16" id="16"/>
          <p:cNvSpPr txBox="true"/>
          <p:nvPr/>
        </p:nvSpPr>
        <p:spPr>
          <a:xfrm rot="0">
            <a:off x="7652317" y="3306443"/>
            <a:ext cx="8458379" cy="2216695"/>
          </a:xfrm>
          <a:prstGeom prst="rect">
            <a:avLst/>
          </a:prstGeom>
        </p:spPr>
        <p:txBody>
          <a:bodyPr anchor="t" rtlCol="false" tIns="0" lIns="0" bIns="0" rIns="0">
            <a:spAutoFit/>
          </a:bodyPr>
          <a:lstStyle/>
          <a:p>
            <a:pPr algn="just">
              <a:lnSpc>
                <a:spcPts val="3588"/>
              </a:lnSpc>
            </a:pPr>
            <a:r>
              <a:rPr lang="en-US" sz="2285" spc="70">
                <a:solidFill>
                  <a:srgbClr val="000000"/>
                </a:solidFill>
                <a:latin typeface="Quattrocento Bold"/>
              </a:rPr>
              <a:t>Dataset yang saya gunakan ini merupakan text klasifikasi emotions yaitu angry, joy dan fear. </a:t>
            </a:r>
          </a:p>
          <a:p>
            <a:pPr algn="just">
              <a:lnSpc>
                <a:spcPts val="3588"/>
              </a:lnSpc>
              <a:spcBef>
                <a:spcPct val="0"/>
              </a:spcBef>
            </a:pPr>
            <a:r>
              <a:rPr lang="en-US" sz="2285" spc="70">
                <a:solidFill>
                  <a:srgbClr val="000000"/>
                </a:solidFill>
                <a:latin typeface="Quattrocento Bold"/>
              </a:rPr>
              <a:t>Saya menggunakan dataset ini dikarenakan ingin menganalisis dan memahami interaksi manusia didalam suatu teks.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372492"/>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TextBox 6" id="6"/>
          <p:cNvSpPr txBox="true"/>
          <p:nvPr/>
        </p:nvSpPr>
        <p:spPr>
          <a:xfrm rot="0">
            <a:off x="1028700" y="1805873"/>
            <a:ext cx="16230600" cy="896493"/>
          </a:xfrm>
          <a:prstGeom prst="rect">
            <a:avLst/>
          </a:prstGeom>
        </p:spPr>
        <p:txBody>
          <a:bodyPr anchor="t" rtlCol="false" tIns="0" lIns="0" bIns="0" rIns="0">
            <a:spAutoFit/>
          </a:bodyPr>
          <a:lstStyle/>
          <a:p>
            <a:pPr algn="ctr" marL="0" indent="0" lvl="0">
              <a:lnSpc>
                <a:spcPts val="5346"/>
              </a:lnSpc>
            </a:pPr>
            <a:r>
              <a:rPr lang="en-US" sz="9900">
                <a:solidFill>
                  <a:srgbClr val="6F131E"/>
                </a:solidFill>
                <a:latin typeface="Jorick Bold"/>
              </a:rPr>
              <a:t>JUMLAH FITUR &amp; LABEL</a:t>
            </a:r>
          </a:p>
        </p:txBody>
      </p:sp>
      <p:sp>
        <p:nvSpPr>
          <p:cNvPr name="TextBox 7" id="7"/>
          <p:cNvSpPr txBox="true"/>
          <p:nvPr/>
        </p:nvSpPr>
        <p:spPr>
          <a:xfrm rot="0">
            <a:off x="2218460" y="4094193"/>
            <a:ext cx="3022294" cy="655784"/>
          </a:xfrm>
          <a:prstGeom prst="rect">
            <a:avLst/>
          </a:prstGeom>
        </p:spPr>
        <p:txBody>
          <a:bodyPr anchor="t" rtlCol="false" tIns="0" lIns="0" bIns="0" rIns="0">
            <a:spAutoFit/>
          </a:bodyPr>
          <a:lstStyle/>
          <a:p>
            <a:pPr algn="l" marL="0" indent="0" lvl="0">
              <a:lnSpc>
                <a:spcPts val="5137"/>
              </a:lnSpc>
            </a:pPr>
            <a:r>
              <a:rPr lang="en-US" sz="3951" spc="-154">
                <a:solidFill>
                  <a:srgbClr val="6F131E"/>
                </a:solidFill>
                <a:latin typeface="Jorick Bold"/>
              </a:rPr>
              <a:t>JUMLAH FITUR</a:t>
            </a:r>
          </a:p>
        </p:txBody>
      </p:sp>
      <p:sp>
        <p:nvSpPr>
          <p:cNvPr name="TextBox 8" id="8"/>
          <p:cNvSpPr txBox="true"/>
          <p:nvPr/>
        </p:nvSpPr>
        <p:spPr>
          <a:xfrm rot="0">
            <a:off x="11051883" y="4094193"/>
            <a:ext cx="3022294" cy="655784"/>
          </a:xfrm>
          <a:prstGeom prst="rect">
            <a:avLst/>
          </a:prstGeom>
        </p:spPr>
        <p:txBody>
          <a:bodyPr anchor="t" rtlCol="false" tIns="0" lIns="0" bIns="0" rIns="0">
            <a:spAutoFit/>
          </a:bodyPr>
          <a:lstStyle/>
          <a:p>
            <a:pPr algn="l" marL="0" indent="0" lvl="0">
              <a:lnSpc>
                <a:spcPts val="5137"/>
              </a:lnSpc>
              <a:spcBef>
                <a:spcPct val="0"/>
              </a:spcBef>
            </a:pPr>
            <a:r>
              <a:rPr lang="en-US" sz="3951" spc="-154">
                <a:solidFill>
                  <a:srgbClr val="6F131E"/>
                </a:solidFill>
                <a:latin typeface="Jorick Bold"/>
              </a:rPr>
              <a:t>JUMLAH LABEL</a:t>
            </a:r>
          </a:p>
        </p:txBody>
      </p:sp>
      <p:sp>
        <p:nvSpPr>
          <p:cNvPr name="TextBox 9" id="9"/>
          <p:cNvSpPr txBox="true"/>
          <p:nvPr/>
        </p:nvSpPr>
        <p:spPr>
          <a:xfrm rot="0">
            <a:off x="11051883" y="5095875"/>
            <a:ext cx="4850903" cy="1990065"/>
          </a:xfrm>
          <a:prstGeom prst="rect">
            <a:avLst/>
          </a:prstGeom>
        </p:spPr>
        <p:txBody>
          <a:bodyPr anchor="t" rtlCol="false" tIns="0" lIns="0" bIns="0" rIns="0">
            <a:spAutoFit/>
          </a:bodyPr>
          <a:lstStyle/>
          <a:p>
            <a:pPr>
              <a:lnSpc>
                <a:spcPts val="3186"/>
              </a:lnSpc>
            </a:pPr>
            <a:r>
              <a:rPr lang="en-US" sz="2275">
                <a:solidFill>
                  <a:srgbClr val="222222"/>
                </a:solidFill>
                <a:latin typeface="Quattrocento Bold"/>
              </a:rPr>
              <a:t>Label adalah kategori atau klasifikasi yang akan diprediksi oleh model.</a:t>
            </a:r>
          </a:p>
          <a:p>
            <a:pPr>
              <a:lnSpc>
                <a:spcPts val="3186"/>
              </a:lnSpc>
            </a:pPr>
            <a:r>
              <a:rPr lang="en-US" sz="2275">
                <a:solidFill>
                  <a:srgbClr val="222222"/>
                </a:solidFill>
                <a:latin typeface="Quattrocento Bold"/>
              </a:rPr>
              <a:t>Pada dataset tersebut memiliki 3 kategori Emotion yaitu :  angry , joy dan fear</a:t>
            </a:r>
          </a:p>
        </p:txBody>
      </p:sp>
      <p:sp>
        <p:nvSpPr>
          <p:cNvPr name="Freeform 10" id="10"/>
          <p:cNvSpPr/>
          <p:nvPr/>
        </p:nvSpPr>
        <p:spPr>
          <a:xfrm flipH="false" flipV="false" rot="0">
            <a:off x="-824526" y="8662952"/>
            <a:ext cx="3042986" cy="3042986"/>
          </a:xfrm>
          <a:custGeom>
            <a:avLst/>
            <a:gdLst/>
            <a:ahLst/>
            <a:cxnLst/>
            <a:rect r="r" b="b" t="t" l="l"/>
            <a:pathLst>
              <a:path h="3042986" w="3042986">
                <a:moveTo>
                  <a:pt x="0" y="0"/>
                </a:moveTo>
                <a:lnTo>
                  <a:pt x="3042986" y="0"/>
                </a:lnTo>
                <a:lnTo>
                  <a:pt x="3042986" y="3042986"/>
                </a:lnTo>
                <a:lnTo>
                  <a:pt x="0" y="30429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4279549">
            <a:off x="15816883" y="8668922"/>
            <a:ext cx="3212148" cy="2738356"/>
          </a:xfrm>
          <a:custGeom>
            <a:avLst/>
            <a:gdLst/>
            <a:ahLst/>
            <a:cxnLst/>
            <a:rect r="r" b="b" t="t" l="l"/>
            <a:pathLst>
              <a:path h="2738356" w="3212148">
                <a:moveTo>
                  <a:pt x="0" y="0"/>
                </a:moveTo>
                <a:lnTo>
                  <a:pt x="3212148" y="0"/>
                </a:lnTo>
                <a:lnTo>
                  <a:pt x="3212148" y="2738356"/>
                </a:lnTo>
                <a:lnTo>
                  <a:pt x="0" y="273835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false" flipV="false" rot="0">
            <a:off x="15902786" y="-971192"/>
            <a:ext cx="3157253" cy="3157253"/>
          </a:xfrm>
          <a:custGeom>
            <a:avLst/>
            <a:gdLst/>
            <a:ahLst/>
            <a:cxnLst/>
            <a:rect r="r" b="b" t="t" l="l"/>
            <a:pathLst>
              <a:path h="3157253" w="3157253">
                <a:moveTo>
                  <a:pt x="0" y="0"/>
                </a:moveTo>
                <a:lnTo>
                  <a:pt x="3157253" y="0"/>
                </a:lnTo>
                <a:lnTo>
                  <a:pt x="3157253" y="3157253"/>
                </a:lnTo>
                <a:lnTo>
                  <a:pt x="0" y="3157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4279549">
            <a:off x="-457450" y="-894451"/>
            <a:ext cx="2972300" cy="2533886"/>
          </a:xfrm>
          <a:custGeom>
            <a:avLst/>
            <a:gdLst/>
            <a:ahLst/>
            <a:cxnLst/>
            <a:rect r="r" b="b" t="t" l="l"/>
            <a:pathLst>
              <a:path h="2533886" w="2972300">
                <a:moveTo>
                  <a:pt x="0" y="0"/>
                </a:moveTo>
                <a:lnTo>
                  <a:pt x="2972300" y="0"/>
                </a:lnTo>
                <a:lnTo>
                  <a:pt x="2972300" y="2533886"/>
                </a:lnTo>
                <a:lnTo>
                  <a:pt x="0" y="25338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2218460" y="5095875"/>
            <a:ext cx="4850903" cy="1590015"/>
          </a:xfrm>
          <a:prstGeom prst="rect">
            <a:avLst/>
          </a:prstGeom>
        </p:spPr>
        <p:txBody>
          <a:bodyPr anchor="t" rtlCol="false" tIns="0" lIns="0" bIns="0" rIns="0">
            <a:spAutoFit/>
          </a:bodyPr>
          <a:lstStyle/>
          <a:p>
            <a:pPr>
              <a:lnSpc>
                <a:spcPts val="3186"/>
              </a:lnSpc>
            </a:pPr>
            <a:r>
              <a:rPr lang="en-US" sz="2275">
                <a:solidFill>
                  <a:srgbClr val="222222"/>
                </a:solidFill>
                <a:latin typeface="Quattrocento Bold"/>
              </a:rPr>
              <a:t>Fitur dalam datasets ini adalah semua comment yang ada didalam datasets tersebut yaitu berjumlah 5397.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372492"/>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TextBox 6" id="6"/>
          <p:cNvSpPr txBox="true"/>
          <p:nvPr/>
        </p:nvSpPr>
        <p:spPr>
          <a:xfrm rot="0">
            <a:off x="713698" y="750760"/>
            <a:ext cx="16694400" cy="2850512"/>
          </a:xfrm>
          <a:prstGeom prst="rect">
            <a:avLst/>
          </a:prstGeom>
        </p:spPr>
        <p:txBody>
          <a:bodyPr anchor="t" rtlCol="false" tIns="0" lIns="0" bIns="0" rIns="0">
            <a:spAutoFit/>
          </a:bodyPr>
          <a:lstStyle/>
          <a:p>
            <a:pPr algn="ctr" marL="0" indent="0" lvl="0">
              <a:lnSpc>
                <a:spcPts val="11410"/>
              </a:lnSpc>
              <a:spcBef>
                <a:spcPct val="0"/>
              </a:spcBef>
            </a:pPr>
            <a:r>
              <a:rPr lang="en-US" sz="8150">
                <a:solidFill>
                  <a:srgbClr val="6F131E"/>
                </a:solidFill>
                <a:latin typeface="Jorick Bold"/>
              </a:rPr>
              <a:t>JENIS JARINGAN SARAF TIRUAN YANG DIGUNAKAN</a:t>
            </a:r>
          </a:p>
        </p:txBody>
      </p:sp>
      <p:sp>
        <p:nvSpPr>
          <p:cNvPr name="Freeform 7" id="7"/>
          <p:cNvSpPr/>
          <p:nvPr/>
        </p:nvSpPr>
        <p:spPr>
          <a:xfrm flipH="false" flipV="false" rot="-3646800">
            <a:off x="13867200" y="8120974"/>
            <a:ext cx="3888114" cy="1484552"/>
          </a:xfrm>
          <a:custGeom>
            <a:avLst/>
            <a:gdLst/>
            <a:ahLst/>
            <a:cxnLst/>
            <a:rect r="r" b="b" t="t" l="l"/>
            <a:pathLst>
              <a:path h="1484552" w="3888114">
                <a:moveTo>
                  <a:pt x="0" y="0"/>
                </a:moveTo>
                <a:lnTo>
                  <a:pt x="3888113" y="0"/>
                </a:lnTo>
                <a:lnTo>
                  <a:pt x="3888113" y="1484552"/>
                </a:lnTo>
                <a:lnTo>
                  <a:pt x="0" y="1484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20556" y="3407248"/>
            <a:ext cx="2118254" cy="2118254"/>
          </a:xfrm>
          <a:custGeom>
            <a:avLst/>
            <a:gdLst/>
            <a:ahLst/>
            <a:cxnLst/>
            <a:rect r="r" b="b" t="t" l="l"/>
            <a:pathLst>
              <a:path h="2118254" w="2118254">
                <a:moveTo>
                  <a:pt x="0" y="0"/>
                </a:moveTo>
                <a:lnTo>
                  <a:pt x="2118254" y="0"/>
                </a:lnTo>
                <a:lnTo>
                  <a:pt x="2118254" y="2118254"/>
                </a:lnTo>
                <a:lnTo>
                  <a:pt x="0" y="21182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5146648">
            <a:off x="-464370" y="4784396"/>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4279549">
            <a:off x="1453851" y="4932905"/>
            <a:ext cx="1390255" cy="1185193"/>
          </a:xfrm>
          <a:custGeom>
            <a:avLst/>
            <a:gdLst/>
            <a:ahLst/>
            <a:cxnLst/>
            <a:rect r="r" b="b" t="t" l="l"/>
            <a:pathLst>
              <a:path h="1185193" w="1390255">
                <a:moveTo>
                  <a:pt x="0" y="0"/>
                </a:moveTo>
                <a:lnTo>
                  <a:pt x="1390256" y="0"/>
                </a:lnTo>
                <a:lnTo>
                  <a:pt x="1390256" y="1185193"/>
                </a:lnTo>
                <a:lnTo>
                  <a:pt x="0" y="11851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1167482">
            <a:off x="15972855" y="171579"/>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4279549">
            <a:off x="1725874" y="547904"/>
            <a:ext cx="1506093" cy="1283944"/>
          </a:xfrm>
          <a:custGeom>
            <a:avLst/>
            <a:gdLst/>
            <a:ahLst/>
            <a:cxnLst/>
            <a:rect r="r" b="b" t="t" l="l"/>
            <a:pathLst>
              <a:path h="1283944" w="1506093">
                <a:moveTo>
                  <a:pt x="0" y="0"/>
                </a:moveTo>
                <a:lnTo>
                  <a:pt x="1506093" y="0"/>
                </a:lnTo>
                <a:lnTo>
                  <a:pt x="1506093" y="1283944"/>
                </a:lnTo>
                <a:lnTo>
                  <a:pt x="0" y="128394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3" id="13"/>
          <p:cNvSpPr/>
          <p:nvPr/>
        </p:nvSpPr>
        <p:spPr>
          <a:xfrm flipH="false" flipV="false" rot="-2464302">
            <a:off x="542246" y="-216626"/>
            <a:ext cx="500966" cy="2728035"/>
          </a:xfrm>
          <a:custGeom>
            <a:avLst/>
            <a:gdLst/>
            <a:ahLst/>
            <a:cxnLst/>
            <a:rect r="r" b="b" t="t" l="l"/>
            <a:pathLst>
              <a:path h="2728035" w="500966">
                <a:moveTo>
                  <a:pt x="0" y="0"/>
                </a:moveTo>
                <a:lnTo>
                  <a:pt x="500966" y="0"/>
                </a:lnTo>
                <a:lnTo>
                  <a:pt x="500966" y="2728035"/>
                </a:lnTo>
                <a:lnTo>
                  <a:pt x="0" y="27280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4" id="14"/>
          <p:cNvSpPr txBox="true"/>
          <p:nvPr/>
        </p:nvSpPr>
        <p:spPr>
          <a:xfrm rot="0">
            <a:off x="1877729" y="3907036"/>
            <a:ext cx="14642827" cy="3791397"/>
          </a:xfrm>
          <a:prstGeom prst="rect">
            <a:avLst/>
          </a:prstGeom>
        </p:spPr>
        <p:txBody>
          <a:bodyPr anchor="t" rtlCol="false" tIns="0" lIns="0" bIns="0" rIns="0">
            <a:spAutoFit/>
          </a:bodyPr>
          <a:lstStyle/>
          <a:p>
            <a:pPr>
              <a:lnSpc>
                <a:spcPts val="3803"/>
              </a:lnSpc>
            </a:pPr>
            <a:r>
              <a:rPr lang="en-US" sz="2422" spc="75">
                <a:solidFill>
                  <a:srgbClr val="6F131E"/>
                </a:solidFill>
                <a:latin typeface="Quattrocento Bold"/>
              </a:rPr>
              <a:t>Pada Project ini saya menggunakan Jaringan Saraf Tiruan Rekuren. </a:t>
            </a:r>
          </a:p>
          <a:p>
            <a:pPr>
              <a:lnSpc>
                <a:spcPts val="3803"/>
              </a:lnSpc>
            </a:pPr>
            <a:r>
              <a:rPr lang="en-US" sz="2422" spc="75">
                <a:solidFill>
                  <a:srgbClr val="6F131E"/>
                </a:solidFill>
                <a:latin typeface="Quattrocento Bold"/>
              </a:rPr>
              <a:t>Jaringan Saraf Tiruan Rekuren (Recurrent Neural Network atau disingkat RNN) adalah jenis jaringan saraf tiruan yang dirancang untuk menangani data urutan atau data yang memiliki hubungan temporal. Jaringan saraf tiruan rekuren memiliki kemampuan untuk mengingat informasi dari input sebelumnya dan menggunakannya dalam pemrosesan input saat ini. Ini membuatnya sangat cocok untuk tugas-tugas yang melibatkan data berurutan, seperti teks, suara, atau data deret waktu.</a:t>
            </a:r>
          </a:p>
          <a:p>
            <a:pPr>
              <a:lnSpc>
                <a:spcPts val="3803"/>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2033210"/>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TextBox 6" id="6"/>
          <p:cNvSpPr txBox="true"/>
          <p:nvPr/>
        </p:nvSpPr>
        <p:spPr>
          <a:xfrm rot="0">
            <a:off x="-3094558" y="365073"/>
            <a:ext cx="16694400" cy="1402712"/>
          </a:xfrm>
          <a:prstGeom prst="rect">
            <a:avLst/>
          </a:prstGeom>
        </p:spPr>
        <p:txBody>
          <a:bodyPr anchor="t" rtlCol="false" tIns="0" lIns="0" bIns="0" rIns="0">
            <a:spAutoFit/>
          </a:bodyPr>
          <a:lstStyle/>
          <a:p>
            <a:pPr algn="ctr" marL="0" indent="0" lvl="0">
              <a:lnSpc>
                <a:spcPts val="11410"/>
              </a:lnSpc>
              <a:spcBef>
                <a:spcPct val="0"/>
              </a:spcBef>
            </a:pPr>
            <a:r>
              <a:rPr lang="en-US" sz="8150">
                <a:solidFill>
                  <a:srgbClr val="6F131E"/>
                </a:solidFill>
                <a:latin typeface="Jorick Bold"/>
              </a:rPr>
              <a:t>JENIS OPTIMASI</a:t>
            </a:r>
          </a:p>
        </p:txBody>
      </p:sp>
      <p:sp>
        <p:nvSpPr>
          <p:cNvPr name="Freeform 7" id="7"/>
          <p:cNvSpPr/>
          <p:nvPr/>
        </p:nvSpPr>
        <p:spPr>
          <a:xfrm flipH="false" flipV="false" rot="-3646800">
            <a:off x="13867200" y="8120974"/>
            <a:ext cx="3888114" cy="1484552"/>
          </a:xfrm>
          <a:custGeom>
            <a:avLst/>
            <a:gdLst/>
            <a:ahLst/>
            <a:cxnLst/>
            <a:rect r="r" b="b" t="t" l="l"/>
            <a:pathLst>
              <a:path h="1484552" w="3888114">
                <a:moveTo>
                  <a:pt x="0" y="0"/>
                </a:moveTo>
                <a:lnTo>
                  <a:pt x="3888113" y="0"/>
                </a:lnTo>
                <a:lnTo>
                  <a:pt x="3888113" y="1484552"/>
                </a:lnTo>
                <a:lnTo>
                  <a:pt x="0" y="1484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20556" y="3407248"/>
            <a:ext cx="2118254" cy="2118254"/>
          </a:xfrm>
          <a:custGeom>
            <a:avLst/>
            <a:gdLst/>
            <a:ahLst/>
            <a:cxnLst/>
            <a:rect r="r" b="b" t="t" l="l"/>
            <a:pathLst>
              <a:path h="2118254" w="2118254">
                <a:moveTo>
                  <a:pt x="0" y="0"/>
                </a:moveTo>
                <a:lnTo>
                  <a:pt x="2118254" y="0"/>
                </a:lnTo>
                <a:lnTo>
                  <a:pt x="2118254" y="2118254"/>
                </a:lnTo>
                <a:lnTo>
                  <a:pt x="0" y="21182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5146648">
            <a:off x="-464370" y="4784396"/>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4279549">
            <a:off x="1453851" y="4932905"/>
            <a:ext cx="1390255" cy="1185193"/>
          </a:xfrm>
          <a:custGeom>
            <a:avLst/>
            <a:gdLst/>
            <a:ahLst/>
            <a:cxnLst/>
            <a:rect r="r" b="b" t="t" l="l"/>
            <a:pathLst>
              <a:path h="1185193" w="1390255">
                <a:moveTo>
                  <a:pt x="0" y="0"/>
                </a:moveTo>
                <a:lnTo>
                  <a:pt x="1390256" y="0"/>
                </a:lnTo>
                <a:lnTo>
                  <a:pt x="1390256" y="1185193"/>
                </a:lnTo>
                <a:lnTo>
                  <a:pt x="0" y="11851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1167482">
            <a:off x="15972855" y="171579"/>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2464302">
            <a:off x="542246" y="-216626"/>
            <a:ext cx="500966" cy="2728035"/>
          </a:xfrm>
          <a:custGeom>
            <a:avLst/>
            <a:gdLst/>
            <a:ahLst/>
            <a:cxnLst/>
            <a:rect r="r" b="b" t="t" l="l"/>
            <a:pathLst>
              <a:path h="2728035" w="500966">
                <a:moveTo>
                  <a:pt x="0" y="0"/>
                </a:moveTo>
                <a:lnTo>
                  <a:pt x="500966" y="0"/>
                </a:lnTo>
                <a:lnTo>
                  <a:pt x="500966" y="2728035"/>
                </a:lnTo>
                <a:lnTo>
                  <a:pt x="0" y="27280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5646490" y="5184714"/>
            <a:ext cx="6995021" cy="1884373"/>
          </a:xfrm>
          <a:custGeom>
            <a:avLst/>
            <a:gdLst/>
            <a:ahLst/>
            <a:cxnLst/>
            <a:rect r="r" b="b" t="t" l="l"/>
            <a:pathLst>
              <a:path h="1884373" w="6995021">
                <a:moveTo>
                  <a:pt x="0" y="0"/>
                </a:moveTo>
                <a:lnTo>
                  <a:pt x="6995020" y="0"/>
                </a:lnTo>
                <a:lnTo>
                  <a:pt x="6995020" y="1884373"/>
                </a:lnTo>
                <a:lnTo>
                  <a:pt x="0" y="1884373"/>
                </a:lnTo>
                <a:lnTo>
                  <a:pt x="0" y="0"/>
                </a:lnTo>
                <a:close/>
              </a:path>
            </a:pathLst>
          </a:custGeom>
          <a:blipFill>
            <a:blip r:embed="rId17"/>
            <a:stretch>
              <a:fillRect l="0" t="0" r="0" b="0"/>
            </a:stretch>
          </a:blipFill>
        </p:spPr>
      </p:sp>
      <p:sp>
        <p:nvSpPr>
          <p:cNvPr name="TextBox 14" id="14"/>
          <p:cNvSpPr txBox="true"/>
          <p:nvPr/>
        </p:nvSpPr>
        <p:spPr>
          <a:xfrm rot="0">
            <a:off x="1877729" y="2808605"/>
            <a:ext cx="13745368" cy="2334895"/>
          </a:xfrm>
          <a:prstGeom prst="rect">
            <a:avLst/>
          </a:prstGeom>
        </p:spPr>
        <p:txBody>
          <a:bodyPr anchor="t" rtlCol="false" tIns="0" lIns="0" bIns="0" rIns="0">
            <a:spAutoFit/>
          </a:bodyPr>
          <a:lstStyle/>
          <a:p>
            <a:pPr>
              <a:lnSpc>
                <a:spcPts val="3140"/>
              </a:lnSpc>
            </a:pPr>
            <a:r>
              <a:rPr lang="en-US" sz="2000" spc="62">
                <a:solidFill>
                  <a:srgbClr val="6F131E"/>
                </a:solidFill>
                <a:latin typeface="Quattrocento Bold"/>
              </a:rPr>
              <a:t>Pada project ini saya menggunakan optimasi adam, dikarenakan optimasi adam memiliki beberapa keunggulan yaitu </a:t>
            </a:r>
          </a:p>
          <a:p>
            <a:pPr>
              <a:lnSpc>
                <a:spcPts val="3140"/>
              </a:lnSpc>
            </a:pPr>
            <a:r>
              <a:rPr lang="en-US" sz="2000" spc="62">
                <a:solidFill>
                  <a:srgbClr val="6F131E"/>
                </a:solidFill>
                <a:latin typeface="Quattrocento Bold"/>
              </a:rPr>
              <a:t>1.Mengatur learning rate secara otomatis untuk setiap parameter model.</a:t>
            </a:r>
          </a:p>
          <a:p>
            <a:pPr>
              <a:lnSpc>
                <a:spcPts val="3140"/>
              </a:lnSpc>
            </a:pPr>
            <a:r>
              <a:rPr lang="en-US" sz="2000" spc="62">
                <a:solidFill>
                  <a:srgbClr val="6F131E"/>
                </a:solidFill>
                <a:latin typeface="Quattrocento Bold"/>
              </a:rPr>
              <a:t>2. Mengatasi masalah vanishing gradient.</a:t>
            </a:r>
          </a:p>
          <a:p>
            <a:pPr>
              <a:lnSpc>
                <a:spcPts val="3140"/>
              </a:lnSpc>
            </a:pPr>
            <a:r>
              <a:rPr lang="en-US" sz="2000" spc="62">
                <a:solidFill>
                  <a:srgbClr val="6F131E"/>
                </a:solidFill>
                <a:latin typeface="Quattrocento Bold"/>
              </a:rPr>
              <a:t>3. Mempercepat konvergensi selama pelatihan model.</a:t>
            </a:r>
          </a:p>
          <a:p>
            <a:pPr>
              <a:lnSpc>
                <a:spcPts val="3140"/>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372492"/>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TextBox 6" id="6"/>
          <p:cNvSpPr txBox="true"/>
          <p:nvPr/>
        </p:nvSpPr>
        <p:spPr>
          <a:xfrm rot="0">
            <a:off x="792729" y="769810"/>
            <a:ext cx="10291508" cy="2388228"/>
          </a:xfrm>
          <a:prstGeom prst="rect">
            <a:avLst/>
          </a:prstGeom>
        </p:spPr>
        <p:txBody>
          <a:bodyPr anchor="t" rtlCol="false" tIns="0" lIns="0" bIns="0" rIns="0">
            <a:spAutoFit/>
          </a:bodyPr>
          <a:lstStyle/>
          <a:p>
            <a:pPr algn="ctr" marL="0" indent="0" lvl="0">
              <a:lnSpc>
                <a:spcPts val="9590"/>
              </a:lnSpc>
              <a:spcBef>
                <a:spcPct val="0"/>
              </a:spcBef>
            </a:pPr>
            <a:r>
              <a:rPr lang="en-US" sz="6850">
                <a:solidFill>
                  <a:srgbClr val="6F131E"/>
                </a:solidFill>
                <a:latin typeface="Jorick Bold"/>
              </a:rPr>
              <a:t>JENIS FUNGSI AKTIVASI YANG DIGUNAKAN</a:t>
            </a:r>
          </a:p>
        </p:txBody>
      </p:sp>
      <p:sp>
        <p:nvSpPr>
          <p:cNvPr name="Freeform 7" id="7"/>
          <p:cNvSpPr/>
          <p:nvPr/>
        </p:nvSpPr>
        <p:spPr>
          <a:xfrm flipH="false" flipV="false" rot="0">
            <a:off x="16520556" y="3407248"/>
            <a:ext cx="2118254" cy="2118254"/>
          </a:xfrm>
          <a:custGeom>
            <a:avLst/>
            <a:gdLst/>
            <a:ahLst/>
            <a:cxnLst/>
            <a:rect r="r" b="b" t="t" l="l"/>
            <a:pathLst>
              <a:path h="2118254" w="2118254">
                <a:moveTo>
                  <a:pt x="0" y="0"/>
                </a:moveTo>
                <a:lnTo>
                  <a:pt x="2118254" y="0"/>
                </a:lnTo>
                <a:lnTo>
                  <a:pt x="2118254" y="2118254"/>
                </a:lnTo>
                <a:lnTo>
                  <a:pt x="0" y="211825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167482">
            <a:off x="15972855" y="171579"/>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2464302">
            <a:off x="542246" y="-216626"/>
            <a:ext cx="500966" cy="2728035"/>
          </a:xfrm>
          <a:custGeom>
            <a:avLst/>
            <a:gdLst/>
            <a:ahLst/>
            <a:cxnLst/>
            <a:rect r="r" b="b" t="t" l="l"/>
            <a:pathLst>
              <a:path h="2728035" w="500966">
                <a:moveTo>
                  <a:pt x="0" y="0"/>
                </a:moveTo>
                <a:lnTo>
                  <a:pt x="500966" y="0"/>
                </a:lnTo>
                <a:lnTo>
                  <a:pt x="500966" y="2728035"/>
                </a:lnTo>
                <a:lnTo>
                  <a:pt x="0" y="272803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1661413" y="3576897"/>
            <a:ext cx="11875764" cy="2508294"/>
          </a:xfrm>
          <a:custGeom>
            <a:avLst/>
            <a:gdLst/>
            <a:ahLst/>
            <a:cxnLst/>
            <a:rect r="r" b="b" t="t" l="l"/>
            <a:pathLst>
              <a:path h="2508294" w="11875764">
                <a:moveTo>
                  <a:pt x="0" y="0"/>
                </a:moveTo>
                <a:lnTo>
                  <a:pt x="11875764" y="0"/>
                </a:lnTo>
                <a:lnTo>
                  <a:pt x="11875764" y="2508294"/>
                </a:lnTo>
                <a:lnTo>
                  <a:pt x="0" y="2508294"/>
                </a:lnTo>
                <a:lnTo>
                  <a:pt x="0" y="0"/>
                </a:lnTo>
                <a:close/>
              </a:path>
            </a:pathLst>
          </a:custGeom>
          <a:blipFill>
            <a:blip r:embed="rId13"/>
            <a:stretch>
              <a:fillRect l="0" t="0" r="0" b="0"/>
            </a:stretch>
          </a:blipFill>
        </p:spPr>
      </p:sp>
      <p:sp>
        <p:nvSpPr>
          <p:cNvPr name="TextBox 11" id="11"/>
          <p:cNvSpPr txBox="true"/>
          <p:nvPr/>
        </p:nvSpPr>
        <p:spPr>
          <a:xfrm rot="0">
            <a:off x="1661413" y="6225307"/>
            <a:ext cx="14639799" cy="2587243"/>
          </a:xfrm>
          <a:prstGeom prst="rect">
            <a:avLst/>
          </a:prstGeom>
        </p:spPr>
        <p:txBody>
          <a:bodyPr anchor="t" rtlCol="false" tIns="0" lIns="0" bIns="0" rIns="0">
            <a:spAutoFit/>
          </a:bodyPr>
          <a:lstStyle/>
          <a:p>
            <a:pPr algn="just">
              <a:lnSpc>
                <a:spcPts val="2983"/>
              </a:lnSpc>
            </a:pPr>
            <a:r>
              <a:rPr lang="en-US" sz="1900" spc="58">
                <a:solidFill>
                  <a:srgbClr val="6F131E"/>
                </a:solidFill>
                <a:latin typeface="Quattrocento Bold"/>
              </a:rPr>
              <a:t>Disini saya menggunakan aktivasi Softmax. </a:t>
            </a:r>
          </a:p>
          <a:p>
            <a:pPr algn="just">
              <a:lnSpc>
                <a:spcPts val="2983"/>
              </a:lnSpc>
            </a:pPr>
            <a:r>
              <a:rPr lang="en-US" sz="1900" spc="58">
                <a:solidFill>
                  <a:srgbClr val="6F131E"/>
                </a:solidFill>
                <a:latin typeface="Quattrocento Bold"/>
              </a:rPr>
              <a:t>Softmax digunakan dalam klasifikasi teks karena mengubah output model menjadi probabilitas yang dapat diinterpretasikan, memungkinkan pemilihan kelas yang paling mungkin. </a:t>
            </a:r>
          </a:p>
          <a:p>
            <a:pPr algn="just">
              <a:lnSpc>
                <a:spcPts val="2983"/>
              </a:lnSpc>
              <a:spcBef>
                <a:spcPct val="0"/>
              </a:spcBef>
            </a:pPr>
            <a:r>
              <a:rPr lang="en-US" sz="1900" spc="58">
                <a:solidFill>
                  <a:srgbClr val="6F131E"/>
                </a:solidFill>
                <a:latin typeface="Quattrocento Bold"/>
              </a:rPr>
              <a:t>Fungsi aktivasi ini cocok untuk tugas multiclass classification dan membantu menghasilkan gradien yang stabil selama pelatihan model, juga sering dikombinasikan dengan cross-entropy loss untuk mengukur ketepatan prediksi. Keseluruhannya, Softmax memungkinkan model untuk melakukan prediksi dengan probabilitas yang terukur dan menghasilkan hasil yang informatif dalam tugas klasifikasi teks.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94333" t="0" r="-92025" b="-7418"/>
            </a:stretch>
          </a:blipFill>
        </p:spPr>
      </p:sp>
      <p:grpSp>
        <p:nvGrpSpPr>
          <p:cNvPr name="Group 3" id="3"/>
          <p:cNvGrpSpPr/>
          <p:nvPr/>
        </p:nvGrpSpPr>
        <p:grpSpPr>
          <a:xfrm rot="0">
            <a:off x="465092" y="2033210"/>
            <a:ext cx="17357816" cy="9542016"/>
            <a:chOff x="0" y="0"/>
            <a:chExt cx="23143754" cy="12722688"/>
          </a:xfrm>
        </p:grpSpPr>
        <p:sp>
          <p:nvSpPr>
            <p:cNvPr name="Freeform 4" id="4"/>
            <p:cNvSpPr/>
            <p:nvPr/>
          </p:nvSpPr>
          <p:spPr>
            <a:xfrm flipH="false" flipV="false" rot="0">
              <a:off x="0" y="0"/>
              <a:ext cx="16587590" cy="12722688"/>
            </a:xfrm>
            <a:custGeom>
              <a:avLst/>
              <a:gdLst/>
              <a:ahLst/>
              <a:cxnLst/>
              <a:rect r="r" b="b" t="t" l="l"/>
              <a:pathLst>
                <a:path h="12722688" w="16587590">
                  <a:moveTo>
                    <a:pt x="0" y="0"/>
                  </a:moveTo>
                  <a:lnTo>
                    <a:pt x="16587590" y="0"/>
                  </a:lnTo>
                  <a:lnTo>
                    <a:pt x="16587590" y="12722688"/>
                  </a:lnTo>
                  <a:lnTo>
                    <a:pt x="0" y="12722688"/>
                  </a:lnTo>
                  <a:lnTo>
                    <a:pt x="0" y="0"/>
                  </a:lnTo>
                  <a:close/>
                </a:path>
              </a:pathLst>
            </a:custGeom>
            <a:blipFill>
              <a:blip r:embed="rId3">
                <a:extLst>
                  <a:ext uri="{96DAC541-7B7A-43D3-8B79-37D633B846F1}">
                    <asvg:svgBlip xmlns:asvg="http://schemas.microsoft.com/office/drawing/2016/SVG/main" r:embed="rId4"/>
                  </a:ext>
                </a:extLst>
              </a:blip>
              <a:stretch>
                <a:fillRect l="0" t="0" r="-15575" b="0"/>
              </a:stretch>
            </a:blipFill>
          </p:spPr>
        </p:sp>
        <p:sp>
          <p:nvSpPr>
            <p:cNvPr name="Freeform 5" id="5"/>
            <p:cNvSpPr/>
            <p:nvPr/>
          </p:nvSpPr>
          <p:spPr>
            <a:xfrm flipH="false" flipV="false" rot="0">
              <a:off x="15712479" y="0"/>
              <a:ext cx="7431275" cy="12722688"/>
            </a:xfrm>
            <a:custGeom>
              <a:avLst/>
              <a:gdLst/>
              <a:ahLst/>
              <a:cxnLst/>
              <a:rect r="r" b="b" t="t" l="l"/>
              <a:pathLst>
                <a:path h="12722688" w="7431275">
                  <a:moveTo>
                    <a:pt x="0" y="0"/>
                  </a:moveTo>
                  <a:lnTo>
                    <a:pt x="7431275" y="0"/>
                  </a:lnTo>
                  <a:lnTo>
                    <a:pt x="7431275" y="12722688"/>
                  </a:lnTo>
                  <a:lnTo>
                    <a:pt x="0" y="12722688"/>
                  </a:lnTo>
                  <a:lnTo>
                    <a:pt x="0" y="0"/>
                  </a:lnTo>
                  <a:close/>
                </a:path>
              </a:pathLst>
            </a:custGeom>
            <a:blipFill>
              <a:blip r:embed="rId5">
                <a:extLst>
                  <a:ext uri="{96DAC541-7B7A-43D3-8B79-37D633B846F1}">
                    <asvg:svgBlip xmlns:asvg="http://schemas.microsoft.com/office/drawing/2016/SVG/main" r:embed="rId6"/>
                  </a:ext>
                </a:extLst>
              </a:blip>
              <a:stretch>
                <a:fillRect l="-157979" t="0" r="0" b="0"/>
              </a:stretch>
            </a:blipFill>
          </p:spPr>
        </p:sp>
      </p:grpSp>
      <p:sp>
        <p:nvSpPr>
          <p:cNvPr name="TextBox 6" id="6"/>
          <p:cNvSpPr txBox="true"/>
          <p:nvPr/>
        </p:nvSpPr>
        <p:spPr>
          <a:xfrm rot="0">
            <a:off x="-292271" y="365073"/>
            <a:ext cx="16694400" cy="1402712"/>
          </a:xfrm>
          <a:prstGeom prst="rect">
            <a:avLst/>
          </a:prstGeom>
        </p:spPr>
        <p:txBody>
          <a:bodyPr anchor="t" rtlCol="false" tIns="0" lIns="0" bIns="0" rIns="0">
            <a:spAutoFit/>
          </a:bodyPr>
          <a:lstStyle/>
          <a:p>
            <a:pPr algn="ctr" marL="0" indent="0" lvl="0">
              <a:lnSpc>
                <a:spcPts val="11410"/>
              </a:lnSpc>
              <a:spcBef>
                <a:spcPct val="0"/>
              </a:spcBef>
            </a:pPr>
            <a:r>
              <a:rPr lang="en-US" sz="8150">
                <a:solidFill>
                  <a:srgbClr val="6F131E"/>
                </a:solidFill>
                <a:latin typeface="Jorick Bold"/>
              </a:rPr>
              <a:t>JUMLAH HIDDEN LAYER</a:t>
            </a:r>
          </a:p>
        </p:txBody>
      </p:sp>
      <p:sp>
        <p:nvSpPr>
          <p:cNvPr name="Freeform 7" id="7"/>
          <p:cNvSpPr/>
          <p:nvPr/>
        </p:nvSpPr>
        <p:spPr>
          <a:xfrm flipH="false" flipV="false" rot="-3646800">
            <a:off x="13867200" y="8120974"/>
            <a:ext cx="3888114" cy="1484552"/>
          </a:xfrm>
          <a:custGeom>
            <a:avLst/>
            <a:gdLst/>
            <a:ahLst/>
            <a:cxnLst/>
            <a:rect r="r" b="b" t="t" l="l"/>
            <a:pathLst>
              <a:path h="1484552" w="3888114">
                <a:moveTo>
                  <a:pt x="0" y="0"/>
                </a:moveTo>
                <a:lnTo>
                  <a:pt x="3888113" y="0"/>
                </a:lnTo>
                <a:lnTo>
                  <a:pt x="3888113" y="1484552"/>
                </a:lnTo>
                <a:lnTo>
                  <a:pt x="0" y="148455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6520556" y="3407248"/>
            <a:ext cx="2118254" cy="2118254"/>
          </a:xfrm>
          <a:custGeom>
            <a:avLst/>
            <a:gdLst/>
            <a:ahLst/>
            <a:cxnLst/>
            <a:rect r="r" b="b" t="t" l="l"/>
            <a:pathLst>
              <a:path h="2118254" w="2118254">
                <a:moveTo>
                  <a:pt x="0" y="0"/>
                </a:moveTo>
                <a:lnTo>
                  <a:pt x="2118254" y="0"/>
                </a:lnTo>
                <a:lnTo>
                  <a:pt x="2118254" y="2118254"/>
                </a:lnTo>
                <a:lnTo>
                  <a:pt x="0" y="211825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5146648">
            <a:off x="-464370" y="4784396"/>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4279549">
            <a:off x="1453851" y="4932905"/>
            <a:ext cx="1390255" cy="1185193"/>
          </a:xfrm>
          <a:custGeom>
            <a:avLst/>
            <a:gdLst/>
            <a:ahLst/>
            <a:cxnLst/>
            <a:rect r="r" b="b" t="t" l="l"/>
            <a:pathLst>
              <a:path h="1185193" w="1390255">
                <a:moveTo>
                  <a:pt x="0" y="0"/>
                </a:moveTo>
                <a:lnTo>
                  <a:pt x="1390256" y="0"/>
                </a:lnTo>
                <a:lnTo>
                  <a:pt x="1390256" y="1185193"/>
                </a:lnTo>
                <a:lnTo>
                  <a:pt x="0" y="11851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1167482">
            <a:off x="15972855" y="171579"/>
            <a:ext cx="2986140" cy="1482211"/>
          </a:xfrm>
          <a:custGeom>
            <a:avLst/>
            <a:gdLst/>
            <a:ahLst/>
            <a:cxnLst/>
            <a:rect r="r" b="b" t="t" l="l"/>
            <a:pathLst>
              <a:path h="1482211" w="2986140">
                <a:moveTo>
                  <a:pt x="0" y="0"/>
                </a:moveTo>
                <a:lnTo>
                  <a:pt x="2986140" y="0"/>
                </a:lnTo>
                <a:lnTo>
                  <a:pt x="2986140" y="1482211"/>
                </a:lnTo>
                <a:lnTo>
                  <a:pt x="0" y="14822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2" id="12"/>
          <p:cNvSpPr/>
          <p:nvPr/>
        </p:nvSpPr>
        <p:spPr>
          <a:xfrm flipH="false" flipV="false" rot="-2464302">
            <a:off x="542246" y="-216626"/>
            <a:ext cx="500966" cy="2728035"/>
          </a:xfrm>
          <a:custGeom>
            <a:avLst/>
            <a:gdLst/>
            <a:ahLst/>
            <a:cxnLst/>
            <a:rect r="r" b="b" t="t" l="l"/>
            <a:pathLst>
              <a:path h="2728035" w="500966">
                <a:moveTo>
                  <a:pt x="0" y="0"/>
                </a:moveTo>
                <a:lnTo>
                  <a:pt x="500966" y="0"/>
                </a:lnTo>
                <a:lnTo>
                  <a:pt x="500966" y="2728035"/>
                </a:lnTo>
                <a:lnTo>
                  <a:pt x="0" y="272803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3" id="13"/>
          <p:cNvSpPr/>
          <p:nvPr/>
        </p:nvSpPr>
        <p:spPr>
          <a:xfrm flipH="false" flipV="false" rot="0">
            <a:off x="2626266" y="5015595"/>
            <a:ext cx="7268981" cy="2716361"/>
          </a:xfrm>
          <a:custGeom>
            <a:avLst/>
            <a:gdLst/>
            <a:ahLst/>
            <a:cxnLst/>
            <a:rect r="r" b="b" t="t" l="l"/>
            <a:pathLst>
              <a:path h="2716361" w="7268981">
                <a:moveTo>
                  <a:pt x="0" y="0"/>
                </a:moveTo>
                <a:lnTo>
                  <a:pt x="7268981" y="0"/>
                </a:lnTo>
                <a:lnTo>
                  <a:pt x="7268981" y="2716361"/>
                </a:lnTo>
                <a:lnTo>
                  <a:pt x="0" y="2716361"/>
                </a:lnTo>
                <a:lnTo>
                  <a:pt x="0" y="0"/>
                </a:lnTo>
                <a:close/>
              </a:path>
            </a:pathLst>
          </a:custGeom>
          <a:blipFill>
            <a:blip r:embed="rId17"/>
            <a:stretch>
              <a:fillRect l="0" t="0" r="0" b="0"/>
            </a:stretch>
          </a:blipFill>
        </p:spPr>
      </p:sp>
      <p:sp>
        <p:nvSpPr>
          <p:cNvPr name="TextBox 14" id="14"/>
          <p:cNvSpPr txBox="true"/>
          <p:nvPr/>
        </p:nvSpPr>
        <p:spPr>
          <a:xfrm rot="0">
            <a:off x="2626266" y="2912531"/>
            <a:ext cx="12506696" cy="1553844"/>
          </a:xfrm>
          <a:prstGeom prst="rect">
            <a:avLst/>
          </a:prstGeom>
        </p:spPr>
        <p:txBody>
          <a:bodyPr anchor="t" rtlCol="false" tIns="0" lIns="0" bIns="0" rIns="0">
            <a:spAutoFit/>
          </a:bodyPr>
          <a:lstStyle/>
          <a:p>
            <a:pPr algn="just">
              <a:lnSpc>
                <a:spcPts val="3140"/>
              </a:lnSpc>
              <a:spcBef>
                <a:spcPct val="0"/>
              </a:spcBef>
            </a:pPr>
            <a:r>
              <a:rPr lang="en-US" sz="2000" spc="62">
                <a:solidFill>
                  <a:srgbClr val="6F131E"/>
                </a:solidFill>
                <a:latin typeface="Quattrocento Bold"/>
              </a:rPr>
              <a:t>Hidden layer adalah lapisan tersembunyi sangat penting bagi jaringan saraf untuk memecahkan masalah yang kompleks. Memungkinkan jaringan untuk melakukan ekstraksi fitur, yaitu proses mengidentifikasi dan memisahkan informasi relevan dari data masukan yang diperlukan untuk membuat prediksi atau keputusan.</a:t>
            </a:r>
          </a:p>
        </p:txBody>
      </p:sp>
      <p:sp>
        <p:nvSpPr>
          <p:cNvPr name="TextBox 15" id="15"/>
          <p:cNvSpPr txBox="true"/>
          <p:nvPr/>
        </p:nvSpPr>
        <p:spPr>
          <a:xfrm rot="0">
            <a:off x="10215091" y="4900979"/>
            <a:ext cx="3092530" cy="1163320"/>
          </a:xfrm>
          <a:prstGeom prst="rect">
            <a:avLst/>
          </a:prstGeom>
        </p:spPr>
        <p:txBody>
          <a:bodyPr anchor="t" rtlCol="false" tIns="0" lIns="0" bIns="0" rIns="0">
            <a:spAutoFit/>
          </a:bodyPr>
          <a:lstStyle/>
          <a:p>
            <a:pPr algn="just">
              <a:lnSpc>
                <a:spcPts val="3140"/>
              </a:lnSpc>
            </a:pPr>
            <a:r>
              <a:rPr lang="en-US" sz="2000" spc="62">
                <a:solidFill>
                  <a:srgbClr val="6F131E"/>
                </a:solidFill>
                <a:latin typeface="Quattrocento Bold"/>
              </a:rPr>
              <a:t>Hidden layer :</a:t>
            </a:r>
          </a:p>
          <a:p>
            <a:pPr algn="just">
              <a:lnSpc>
                <a:spcPts val="3140"/>
              </a:lnSpc>
            </a:pPr>
            <a:r>
              <a:rPr lang="en-US" sz="2000" spc="62">
                <a:solidFill>
                  <a:srgbClr val="6F131E"/>
                </a:solidFill>
                <a:latin typeface="Quattrocento Bold"/>
              </a:rPr>
              <a:t>Embedding(None, 100,16</a:t>
            </a:r>
          </a:p>
          <a:p>
            <a:pPr algn="just">
              <a:lnSpc>
                <a:spcPts val="3140"/>
              </a:lnSpc>
              <a:spcBef>
                <a:spcPct val="0"/>
              </a:spcBef>
            </a:pPr>
            <a:r>
              <a:rPr lang="en-US" sz="2000" spc="62">
                <a:solidFill>
                  <a:srgbClr val="6F131E"/>
                </a:solidFill>
                <a:latin typeface="Quattrocento Bold"/>
              </a:rPr>
              <a:t>lstm(None, 64)</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DAF1P4Fi7Nk</dc:identifier>
  <dcterms:modified xsi:type="dcterms:W3CDTF">2011-08-01T06:04:30Z</dcterms:modified>
  <cp:revision>1</cp:revision>
  <dc:title>Coklat Merah Retro Ilustratif Presentasi Penelitian Sejarah</dc:title>
</cp:coreProperties>
</file>